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6" r:id="rId5"/>
  </p:sldMasterIdLst>
  <p:notesMasterIdLst>
    <p:notesMasterId r:id="rId23"/>
  </p:notesMasterIdLst>
  <p:sldIdLst>
    <p:sldId id="355" r:id="rId6"/>
    <p:sldId id="385" r:id="rId7"/>
    <p:sldId id="397" r:id="rId8"/>
    <p:sldId id="373" r:id="rId9"/>
    <p:sldId id="388" r:id="rId10"/>
    <p:sldId id="377" r:id="rId11"/>
    <p:sldId id="390" r:id="rId12"/>
    <p:sldId id="378" r:id="rId13"/>
    <p:sldId id="394" r:id="rId14"/>
    <p:sldId id="379" r:id="rId15"/>
    <p:sldId id="380" r:id="rId16"/>
    <p:sldId id="395" r:id="rId17"/>
    <p:sldId id="381" r:id="rId18"/>
    <p:sldId id="396" r:id="rId19"/>
    <p:sldId id="384" r:id="rId20"/>
    <p:sldId id="386" r:id="rId21"/>
    <p:sldId id="38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7795D7E-77CD-4308-94AA-CB650A9989D8}">
          <p14:sldIdLst>
            <p14:sldId id="355"/>
            <p14:sldId id="385"/>
            <p14:sldId id="397"/>
            <p14:sldId id="373"/>
            <p14:sldId id="388"/>
            <p14:sldId id="377"/>
            <p14:sldId id="390"/>
            <p14:sldId id="378"/>
            <p14:sldId id="394"/>
            <p14:sldId id="379"/>
            <p14:sldId id="380"/>
            <p14:sldId id="395"/>
            <p14:sldId id="381"/>
            <p14:sldId id="396"/>
            <p14:sldId id="384"/>
            <p14:sldId id="386"/>
            <p14:sldId id="38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81D10C-EBE0-73D7-3A46-34D58FB897D5}" name="Fahmy, Tina" initials="FT" userId="S::cfahmy_kilpatricktownsend.com#ext#@transceleratebiopharma.onmicrosoft.com::9004923f-9c3f-40c7-94be-f78ad716bb25" providerId="AD"/>
  <p188:author id="{529F6219-F7E8-B485-3B9F-2B28DDB2361D}" name="Goffe Christine" initials="CG" userId="S::Christine.Goffe@ucb.com::944e28d1-ff1a-4d9d-baf4-35f4863fa25f" providerId="AD"/>
  <p188:author id="{101C9D1C-C23F-F635-2F0C-7DC4780FE027}" name="Dan Roach" initials="DR" userId="S::dan.roach@transceleratebiopharmainc.com::d5e17fe1-d4fb-4184-9cb3-490895463b91" providerId="AD"/>
  <p188:author id="{DA748A3D-208A-813C-72FF-6FC59B4194BE}" name="Thompson, Matthew" initials="MT" userId="S::Matthew.Thompson@parexel.com::3e4b7b27-e1ef-48a3-b701-6a17b78e0898" providerId="AD"/>
  <p188:author id="{2F6EE463-3757-F650-8167-86FFABF1A1DF}" name="Hurley, Siobhan X" initials="SH" userId="S::siobhan.hurley@abbvie.com::98a1cd1f-1e1c-4013-94e9-a32f1c479222" providerId="AD"/>
  <p188:author id="{62C9C267-9A28-0B6E-7441-7CDF6F7D9064}" name="David Nickerson" initials="DN" userId="S::david.nickerson_emdserono.com#ext#@transceleratebiopharma.onmicrosoft.com::815e3236-14f4-4791-a1b9-b90461247531" providerId="AD"/>
  <p188:author id="{D584A36B-F2B9-E938-8CCD-3E036C7F339F}" name="P Boyle" initials="BP" userId="P Boyle" providerId="None"/>
  <p188:author id="{67C0F294-BFD9-C8AC-111F-FA4A06078FCD}" name="Sugiura, Yumi" initials="SY" userId="S::yumi.sugiura_bms.com#ext#@wahealthstrategies.onmicrosoft.com::73b2a3f5-3593-4eff-ab1f-d2d4cd629553" providerId="AD"/>
  <p188:author id="{9A7AEA9B-871C-6A48-ADA2-78D1AEF319CC}" name="Anina Adelfio" initials="AA" userId="S::aadelfio@acrohealth.org::fd74a340-07d4-48f8-856c-1cbf848b80dc" providerId="AD"/>
  <p188:author id="{2E46DBD0-8B43-D07D-F875-6584CDC3ACCA}" name="Francis, Gail" initials="FG" userId="S::knlr947@astrazeneca.net::bd5a5428-326d-4f21-ab89-1b496f33a3d7" providerId="AD"/>
  <p188:author id="{8F4EE1DE-CEE9-D9B3-3AD9-049FE0F486C0}" name="Tony Rios" initials="TR" userId="S::antonio.p.rios@oracle.com::2497e0f2-1177-425e-a0b0-6d7e475fc6b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8E23"/>
    <a:srgbClr val="BD3870"/>
    <a:srgbClr val="DE5842"/>
    <a:srgbClr val="00AEEF"/>
    <a:srgbClr val="FAB324"/>
    <a:srgbClr val="145E99"/>
    <a:srgbClr val="00324D"/>
    <a:srgbClr val="8A7446"/>
    <a:srgbClr val="FCD991"/>
    <a:srgbClr val="89AE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09" autoAdjust="0"/>
    <p:restoredTop sz="94717"/>
  </p:normalViewPr>
  <p:slideViewPr>
    <p:cSldViewPr snapToGrid="0">
      <p:cViewPr varScale="1">
        <p:scale>
          <a:sx n="77" d="100"/>
          <a:sy n="77" d="100"/>
        </p:scale>
        <p:origin x="200" y="8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E29C90-3419-6648-887B-E66079C8AC0D}" type="datetimeFigureOut">
              <a:rPr lang="en-US" smtClean="0"/>
              <a:t>6/25/25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077510-FA30-7B44-8C6A-5F07FA060923}" type="slidenum">
              <a:rPr lang="en-US" smtClean="0"/>
              <a:t>‹#›</a:t>
            </a:fld>
            <a:endParaRPr lang="en-US" dirty="0"/>
          </a:p>
        </p:txBody>
      </p:sp>
    </p:spTree>
    <p:extLst>
      <p:ext uri="{BB962C8B-B14F-4D97-AF65-F5344CB8AC3E}">
        <p14:creationId xmlns:p14="http://schemas.microsoft.com/office/powerpoint/2010/main" val="1248317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077510-FA30-7B44-8C6A-5F07FA060923}" type="slidenum">
              <a:rPr lang="en-US" smtClean="0"/>
              <a:t>11</a:t>
            </a:fld>
            <a:endParaRPr lang="en-US" dirty="0"/>
          </a:p>
        </p:txBody>
      </p:sp>
    </p:spTree>
    <p:extLst>
      <p:ext uri="{BB962C8B-B14F-4D97-AF65-F5344CB8AC3E}">
        <p14:creationId xmlns:p14="http://schemas.microsoft.com/office/powerpoint/2010/main" val="1802081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12FD1-E737-50D2-2179-8FF1C9411B5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E6859C8-66DF-AB6D-32E6-60CE0115121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306638C-EF8A-9DE6-673C-CC33F85CEDD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ECF01AB-9ADC-2387-D78A-525B590CA34B}"/>
              </a:ext>
            </a:extLst>
          </p:cNvPr>
          <p:cNvSpPr>
            <a:spLocks noGrp="1"/>
          </p:cNvSpPr>
          <p:nvPr>
            <p:ph type="sldNum" sz="quarter" idx="5"/>
          </p:nvPr>
        </p:nvSpPr>
        <p:spPr/>
        <p:txBody>
          <a:bodyPr/>
          <a:lstStyle/>
          <a:p>
            <a:fld id="{48077510-FA30-7B44-8C6A-5F07FA060923}" type="slidenum">
              <a:rPr lang="en-US" smtClean="0"/>
              <a:t>12</a:t>
            </a:fld>
            <a:endParaRPr lang="en-US" dirty="0"/>
          </a:p>
        </p:txBody>
      </p:sp>
    </p:spTree>
    <p:extLst>
      <p:ext uri="{BB962C8B-B14F-4D97-AF65-F5344CB8AC3E}">
        <p14:creationId xmlns:p14="http://schemas.microsoft.com/office/powerpoint/2010/main" val="24536376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BEF8C813-FE6B-EE74-F378-2335E9959A88}"/>
              </a:ext>
            </a:extLst>
          </p:cNvPr>
          <p:cNvSpPr/>
          <p:nvPr userDrawn="1"/>
        </p:nvSpPr>
        <p:spPr>
          <a:xfrm rot="16200000">
            <a:off x="2174943" y="1969357"/>
            <a:ext cx="6218577" cy="2279859"/>
          </a:xfrm>
          <a:prstGeom prst="rect">
            <a:avLst/>
          </a:prstGeom>
          <a:gradFill flip="none" rotWithShape="1">
            <a:gsLst>
              <a:gs pos="0">
                <a:schemeClr val="bg1"/>
              </a:gs>
              <a:gs pos="64016">
                <a:srgbClr val="FFFFFF">
                  <a:alpha val="76000"/>
                </a:srgbClr>
              </a:gs>
              <a:gs pos="48000">
                <a:schemeClr val="bg1"/>
              </a:gs>
              <a:gs pos="100000">
                <a:schemeClr val="bg1">
                  <a:alpha val="0"/>
                </a:schemeClr>
              </a:gs>
            </a:gsLst>
            <a:lin ang="54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667" dirty="0"/>
          </a:p>
        </p:txBody>
      </p:sp>
      <p:sp>
        <p:nvSpPr>
          <p:cNvPr id="25" name="Rectangle 24">
            <a:extLst>
              <a:ext uri="{FF2B5EF4-FFF2-40B4-BE49-F238E27FC236}">
                <a16:creationId xmlns:a16="http://schemas.microsoft.com/office/drawing/2014/main" id="{539CBCE1-13DC-1796-0B35-C73CFD256CBB}"/>
              </a:ext>
            </a:extLst>
          </p:cNvPr>
          <p:cNvSpPr/>
          <p:nvPr userDrawn="1"/>
        </p:nvSpPr>
        <p:spPr>
          <a:xfrm>
            <a:off x="5206181" y="0"/>
            <a:ext cx="6985819" cy="1598855"/>
          </a:xfrm>
          <a:prstGeom prst="rect">
            <a:avLst/>
          </a:prstGeom>
          <a:gradFill flip="none" rotWithShape="1">
            <a:gsLst>
              <a:gs pos="0">
                <a:schemeClr val="bg1"/>
              </a:gs>
              <a:gs pos="64016">
                <a:srgbClr val="FFFFFF">
                  <a:alpha val="35000"/>
                </a:srgbClr>
              </a:gs>
              <a:gs pos="26000">
                <a:schemeClr val="bg1">
                  <a:alpha val="72000"/>
                </a:schemeClr>
              </a:gs>
              <a:gs pos="100000">
                <a:schemeClr val="bg1">
                  <a:alpha val="0"/>
                </a:schemeClr>
              </a:gs>
            </a:gsLst>
            <a:lin ang="54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667" dirty="0"/>
          </a:p>
        </p:txBody>
      </p:sp>
      <p:sp>
        <p:nvSpPr>
          <p:cNvPr id="26" name="Rectangle 25">
            <a:extLst>
              <a:ext uri="{FF2B5EF4-FFF2-40B4-BE49-F238E27FC236}">
                <a16:creationId xmlns:a16="http://schemas.microsoft.com/office/drawing/2014/main" id="{19B1C5EB-00E7-BF61-9C1C-AF105F67A264}"/>
              </a:ext>
            </a:extLst>
          </p:cNvPr>
          <p:cNvSpPr/>
          <p:nvPr userDrawn="1"/>
        </p:nvSpPr>
        <p:spPr>
          <a:xfrm rot="16200000">
            <a:off x="175599" y="-173736"/>
            <a:ext cx="6857996" cy="7209193"/>
          </a:xfrm>
          <a:prstGeom prst="rect">
            <a:avLst/>
          </a:prstGeom>
          <a:gradFill flip="none" rotWithShape="1">
            <a:gsLst>
              <a:gs pos="0">
                <a:schemeClr val="bg1"/>
              </a:gs>
              <a:gs pos="64016">
                <a:srgbClr val="FFFFFF">
                  <a:alpha val="76000"/>
                </a:srgbClr>
              </a:gs>
              <a:gs pos="48000">
                <a:schemeClr val="bg1"/>
              </a:gs>
              <a:gs pos="100000">
                <a:schemeClr val="bg1">
                  <a:alpha val="0"/>
                </a:schemeClr>
              </a:gs>
            </a:gsLst>
            <a:lin ang="54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667" dirty="0"/>
          </a:p>
        </p:txBody>
      </p:sp>
      <p:sp>
        <p:nvSpPr>
          <p:cNvPr id="27" name="Rectangle 26">
            <a:extLst>
              <a:ext uri="{FF2B5EF4-FFF2-40B4-BE49-F238E27FC236}">
                <a16:creationId xmlns:a16="http://schemas.microsoft.com/office/drawing/2014/main" id="{AC7CAC85-0438-6311-AA7F-51E540CC13DF}"/>
              </a:ext>
            </a:extLst>
          </p:cNvPr>
          <p:cNvSpPr/>
          <p:nvPr userDrawn="1"/>
        </p:nvSpPr>
        <p:spPr>
          <a:xfrm rot="16200000">
            <a:off x="-189408" y="281045"/>
            <a:ext cx="6192760" cy="5682302"/>
          </a:xfrm>
          <a:prstGeom prst="rect">
            <a:avLst/>
          </a:prstGeom>
          <a:gradFill flip="none" rotWithShape="1">
            <a:gsLst>
              <a:gs pos="0">
                <a:schemeClr val="bg1"/>
              </a:gs>
              <a:gs pos="64016">
                <a:srgbClr val="FFFFFF">
                  <a:alpha val="76000"/>
                </a:srgbClr>
              </a:gs>
              <a:gs pos="48000">
                <a:schemeClr val="bg1"/>
              </a:gs>
              <a:gs pos="100000">
                <a:schemeClr val="bg1">
                  <a:alpha val="0"/>
                </a:schemeClr>
              </a:gs>
            </a:gsLst>
            <a:lin ang="54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667" dirty="0"/>
          </a:p>
        </p:txBody>
      </p:sp>
      <p:sp>
        <p:nvSpPr>
          <p:cNvPr id="29" name="Rectangle 28">
            <a:extLst>
              <a:ext uri="{FF2B5EF4-FFF2-40B4-BE49-F238E27FC236}">
                <a16:creationId xmlns:a16="http://schemas.microsoft.com/office/drawing/2014/main" id="{F7842909-D174-EFE0-B78E-3DE3029C58CD}"/>
              </a:ext>
            </a:extLst>
          </p:cNvPr>
          <p:cNvSpPr/>
          <p:nvPr userDrawn="1"/>
        </p:nvSpPr>
        <p:spPr>
          <a:xfrm>
            <a:off x="-7206" y="6002640"/>
            <a:ext cx="7132199" cy="860579"/>
          </a:xfrm>
          <a:prstGeom prst="rect">
            <a:avLst/>
          </a:prstGeom>
          <a:solidFill>
            <a:srgbClr val="F4FBFE">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400" dirty="0"/>
          </a:p>
        </p:txBody>
      </p:sp>
      <p:sp>
        <p:nvSpPr>
          <p:cNvPr id="14" name="Title 1">
            <a:extLst>
              <a:ext uri="{FF2B5EF4-FFF2-40B4-BE49-F238E27FC236}">
                <a16:creationId xmlns:a16="http://schemas.microsoft.com/office/drawing/2014/main" id="{6E2D1B1B-ED14-F59F-C4B9-5272613212DA}"/>
              </a:ext>
            </a:extLst>
          </p:cNvPr>
          <p:cNvSpPr>
            <a:spLocks noGrp="1"/>
          </p:cNvSpPr>
          <p:nvPr userDrawn="1">
            <p:ph type="ctrTitle" hasCustomPrompt="1"/>
          </p:nvPr>
        </p:nvSpPr>
        <p:spPr>
          <a:xfrm>
            <a:off x="777239" y="1194291"/>
            <a:ext cx="5413248" cy="1803813"/>
          </a:xfrm>
          <a:prstGeom prst="rect">
            <a:avLst/>
          </a:prstGeom>
        </p:spPr>
        <p:txBody>
          <a:bodyPr lIns="0" anchor="b">
            <a:noAutofit/>
          </a:bodyPr>
          <a:lstStyle>
            <a:lvl1pPr algn="l">
              <a:defRPr kumimoji="0" lang="en-US" sz="3200" b="1" i="0" u="none" strike="noStrike" kern="1200" cap="none" spc="0" normalizeH="0" baseline="0">
                <a:ln>
                  <a:noFill/>
                </a:ln>
                <a:solidFill>
                  <a:schemeClr val="tx1"/>
                </a:solidFill>
                <a:effectLst/>
                <a:uLnTx/>
                <a:uFillTx/>
                <a:latin typeface="+mj-lt"/>
                <a:ea typeface="+mn-ea"/>
                <a:cs typeface="Calibri Light" panose="020F0302020204030204" pitchFamily="34" charset="0"/>
              </a:defRPr>
            </a:lvl1pPr>
          </a:lstStyle>
          <a:p>
            <a:r>
              <a:rPr lang="en-US"/>
              <a:t>Click to edit master title style</a:t>
            </a:r>
          </a:p>
        </p:txBody>
      </p:sp>
      <p:sp>
        <p:nvSpPr>
          <p:cNvPr id="15" name="Text Placeholder 3">
            <a:extLst>
              <a:ext uri="{FF2B5EF4-FFF2-40B4-BE49-F238E27FC236}">
                <a16:creationId xmlns:a16="http://schemas.microsoft.com/office/drawing/2014/main" id="{A0E2A719-8850-A023-4CB4-236AE4009C7E}"/>
              </a:ext>
            </a:extLst>
          </p:cNvPr>
          <p:cNvSpPr>
            <a:spLocks noGrp="1"/>
          </p:cNvSpPr>
          <p:nvPr userDrawn="1">
            <p:ph type="body" sz="quarter" idx="10" hasCustomPrompt="1"/>
          </p:nvPr>
        </p:nvSpPr>
        <p:spPr>
          <a:xfrm>
            <a:off x="777238" y="3178180"/>
            <a:ext cx="5413248" cy="508304"/>
          </a:xfrm>
          <a:prstGeom prst="rect">
            <a:avLst/>
          </a:prstGeom>
        </p:spPr>
        <p:txBody>
          <a:bodyPr lIns="0" tIns="0" rIns="0" bIns="0"/>
          <a:lstStyle>
            <a:lvl1pPr marL="0" indent="0">
              <a:lnSpc>
                <a:spcPct val="95000"/>
              </a:lnSpc>
              <a:buNone/>
              <a:defRPr sz="1800" b="1">
                <a:solidFill>
                  <a:schemeClr val="accent1"/>
                </a:solidFill>
              </a:defRPr>
            </a:lvl1pPr>
            <a:lvl2pPr marL="182880" indent="0">
              <a:buNone/>
              <a:defRPr>
                <a:solidFill>
                  <a:schemeClr val="accent1"/>
                </a:solidFill>
              </a:defRPr>
            </a:lvl2pPr>
            <a:lvl3pPr marL="365760" indent="0">
              <a:buNone/>
              <a:defRPr>
                <a:solidFill>
                  <a:schemeClr val="accent1"/>
                </a:solidFill>
              </a:defRPr>
            </a:lvl3pPr>
            <a:lvl4pPr marL="548640" indent="0">
              <a:buNone/>
              <a:defRPr>
                <a:solidFill>
                  <a:schemeClr val="accent1"/>
                </a:solidFill>
              </a:defRPr>
            </a:lvl4pPr>
            <a:lvl5pPr marL="731520" indent="0">
              <a:buNone/>
              <a:defRPr>
                <a:solidFill>
                  <a:schemeClr val="accent1"/>
                </a:solidFill>
              </a:defRPr>
            </a:lvl5pPr>
          </a:lstStyle>
          <a:p>
            <a:pPr lvl="0"/>
            <a:r>
              <a:rPr lang="en-US"/>
              <a:t>Click to edit master text styles</a:t>
            </a:r>
          </a:p>
        </p:txBody>
      </p:sp>
      <p:sp>
        <p:nvSpPr>
          <p:cNvPr id="16" name="Content Placeholder 5">
            <a:extLst>
              <a:ext uri="{FF2B5EF4-FFF2-40B4-BE49-F238E27FC236}">
                <a16:creationId xmlns:a16="http://schemas.microsoft.com/office/drawing/2014/main" id="{8410817D-DE2A-C5E2-76A2-5154F9881189}"/>
              </a:ext>
            </a:extLst>
          </p:cNvPr>
          <p:cNvSpPr>
            <a:spLocks noGrp="1"/>
          </p:cNvSpPr>
          <p:nvPr userDrawn="1">
            <p:ph sz="quarter" idx="11"/>
          </p:nvPr>
        </p:nvSpPr>
        <p:spPr>
          <a:xfrm>
            <a:off x="777238" y="3876060"/>
            <a:ext cx="5413248" cy="521242"/>
          </a:xfrm>
          <a:prstGeom prst="rect">
            <a:avLst/>
          </a:prstGeom>
        </p:spPr>
        <p:txBody>
          <a:bodyPr lIns="0" tIns="0" rIns="0" bIns="0" anchor="b"/>
          <a:lstStyle>
            <a:lvl1pPr marL="0" indent="0">
              <a:buNone/>
              <a:defRPr sz="1600" b="0">
                <a:solidFill>
                  <a:schemeClr val="tx1"/>
                </a:solidFill>
              </a:defRPr>
            </a:lvl1pPr>
            <a:lvl2pPr marL="182880" indent="0">
              <a:buNone/>
              <a:defRPr/>
            </a:lvl2pPr>
            <a:lvl3pPr marL="365760" indent="0">
              <a:buNone/>
              <a:defRPr/>
            </a:lvl3pPr>
            <a:lvl4pPr marL="548640" indent="0">
              <a:buNone/>
              <a:defRPr/>
            </a:lvl4pPr>
            <a:lvl5pPr marL="731520" indent="0">
              <a:buNone/>
              <a:defRPr/>
            </a:lvl5pPr>
          </a:lstStyle>
          <a:p>
            <a:pPr lvl="0"/>
            <a:r>
              <a:rPr lang="en-US"/>
              <a:t>Click to edit Master text styles</a:t>
            </a:r>
          </a:p>
        </p:txBody>
      </p:sp>
      <p:sp>
        <p:nvSpPr>
          <p:cNvPr id="22" name="Text Placeholder 21">
            <a:extLst>
              <a:ext uri="{FF2B5EF4-FFF2-40B4-BE49-F238E27FC236}">
                <a16:creationId xmlns:a16="http://schemas.microsoft.com/office/drawing/2014/main" id="{EB073571-C4D1-73E5-8135-02F071E3E417}"/>
              </a:ext>
            </a:extLst>
          </p:cNvPr>
          <p:cNvSpPr>
            <a:spLocks noGrp="1"/>
          </p:cNvSpPr>
          <p:nvPr userDrawn="1">
            <p:ph type="body" sz="quarter" idx="12"/>
          </p:nvPr>
        </p:nvSpPr>
        <p:spPr>
          <a:xfrm>
            <a:off x="777240" y="4555224"/>
            <a:ext cx="2397475" cy="325438"/>
          </a:xfrm>
          <a:prstGeom prst="rect">
            <a:avLst/>
          </a:prstGeom>
        </p:spPr>
        <p:txBody>
          <a:bodyPr lIns="0" tIns="0" rIns="0" bIns="0"/>
          <a:lstStyle>
            <a:lvl1pPr marL="0" indent="0">
              <a:buNone/>
              <a:defRPr sz="1100"/>
            </a:lvl1pPr>
            <a:lvl2pPr marL="182880" indent="0">
              <a:buNone/>
              <a:defRPr/>
            </a:lvl2pPr>
            <a:lvl3pPr marL="365760" indent="0">
              <a:buNone/>
              <a:defRPr/>
            </a:lvl3pPr>
            <a:lvl4pPr marL="548640" indent="0">
              <a:buNone/>
              <a:defRPr/>
            </a:lvl4pPr>
            <a:lvl5pPr marL="731520" indent="0">
              <a:buNone/>
              <a:defRPr/>
            </a:lvl5pPr>
          </a:lstStyle>
          <a:p>
            <a:pPr lvl="0"/>
            <a:r>
              <a:rPr lang="en-US"/>
              <a:t>Click to edit Master text styles</a:t>
            </a:r>
          </a:p>
        </p:txBody>
      </p:sp>
      <p:pic>
        <p:nvPicPr>
          <p:cNvPr id="3" name="Google Shape;15;p5">
            <a:extLst>
              <a:ext uri="{FF2B5EF4-FFF2-40B4-BE49-F238E27FC236}">
                <a16:creationId xmlns:a16="http://schemas.microsoft.com/office/drawing/2014/main" id="{87A6E8B8-DF2B-76D7-5DED-A32D10DDE97D}"/>
              </a:ext>
            </a:extLst>
          </p:cNvPr>
          <p:cNvPicPr preferRelativeResize="0"/>
          <p:nvPr userDrawn="1"/>
        </p:nvPicPr>
        <p:blipFill rotWithShape="1">
          <a:blip r:embed="rId2">
            <a:alphaModFix/>
          </a:blip>
          <a:srcRect/>
          <a:stretch/>
        </p:blipFill>
        <p:spPr>
          <a:xfrm>
            <a:off x="4419600" y="6002640"/>
            <a:ext cx="7772400" cy="856281"/>
          </a:xfrm>
          <a:prstGeom prst="rect">
            <a:avLst/>
          </a:prstGeom>
          <a:noFill/>
          <a:ln>
            <a:noFill/>
          </a:ln>
        </p:spPr>
      </p:pic>
      <p:pic>
        <p:nvPicPr>
          <p:cNvPr id="5" name="Google Shape;15;p5">
            <a:extLst>
              <a:ext uri="{FF2B5EF4-FFF2-40B4-BE49-F238E27FC236}">
                <a16:creationId xmlns:a16="http://schemas.microsoft.com/office/drawing/2014/main" id="{D331F5FB-E47C-FCAD-4B9C-100EC9900443}"/>
              </a:ext>
            </a:extLst>
          </p:cNvPr>
          <p:cNvPicPr preferRelativeResize="0"/>
          <p:nvPr userDrawn="1"/>
        </p:nvPicPr>
        <p:blipFill rotWithShape="1">
          <a:blip r:embed="rId2">
            <a:alphaModFix/>
          </a:blip>
          <a:srcRect l="-262" r="51355"/>
          <a:stretch/>
        </p:blipFill>
        <p:spPr>
          <a:xfrm rot="10800000">
            <a:off x="-7206" y="-3374"/>
            <a:ext cx="3821953" cy="856281"/>
          </a:xfrm>
          <a:prstGeom prst="rect">
            <a:avLst/>
          </a:prstGeom>
          <a:noFill/>
          <a:ln>
            <a:noFill/>
          </a:ln>
        </p:spPr>
      </p:pic>
      <p:pic>
        <p:nvPicPr>
          <p:cNvPr id="6" name="Google Shape;16;p5">
            <a:extLst>
              <a:ext uri="{FF2B5EF4-FFF2-40B4-BE49-F238E27FC236}">
                <a16:creationId xmlns:a16="http://schemas.microsoft.com/office/drawing/2014/main" id="{2F7D0076-9266-2BEC-0671-E2AFAFDA31E4}"/>
              </a:ext>
            </a:extLst>
          </p:cNvPr>
          <p:cNvPicPr preferRelativeResize="0"/>
          <p:nvPr userDrawn="1"/>
        </p:nvPicPr>
        <p:blipFill rotWithShape="1">
          <a:blip r:embed="rId3">
            <a:alphaModFix amt="20000"/>
          </a:blip>
          <a:srcRect/>
          <a:stretch/>
        </p:blipFill>
        <p:spPr>
          <a:xfrm>
            <a:off x="6096000" y="3762821"/>
            <a:ext cx="5255964" cy="3095179"/>
          </a:xfrm>
          <a:prstGeom prst="rect">
            <a:avLst/>
          </a:prstGeom>
          <a:noFill/>
          <a:ln>
            <a:noFill/>
          </a:ln>
        </p:spPr>
      </p:pic>
      <p:pic>
        <p:nvPicPr>
          <p:cNvPr id="9" name="Picture 8">
            <a:extLst>
              <a:ext uri="{FF2B5EF4-FFF2-40B4-BE49-F238E27FC236}">
                <a16:creationId xmlns:a16="http://schemas.microsoft.com/office/drawing/2014/main" id="{0A66252A-89B9-219B-2D5D-8F14F3FE61E8}"/>
              </a:ext>
            </a:extLst>
          </p:cNvPr>
          <p:cNvPicPr>
            <a:picLocks noChangeAspect="1"/>
          </p:cNvPicPr>
          <p:nvPr userDrawn="1"/>
        </p:nvPicPr>
        <p:blipFill>
          <a:blip r:embed="rId4"/>
          <a:stretch>
            <a:fillRect/>
          </a:stretch>
        </p:blipFill>
        <p:spPr>
          <a:xfrm>
            <a:off x="548020" y="6256098"/>
            <a:ext cx="1355750" cy="365760"/>
          </a:xfrm>
          <a:prstGeom prst="rect">
            <a:avLst/>
          </a:prstGeom>
        </p:spPr>
      </p:pic>
      <p:pic>
        <p:nvPicPr>
          <p:cNvPr id="17" name="Picture 16" descr="A close up of a logo&#10;&#10;Description automatically generated">
            <a:extLst>
              <a:ext uri="{FF2B5EF4-FFF2-40B4-BE49-F238E27FC236}">
                <a16:creationId xmlns:a16="http://schemas.microsoft.com/office/drawing/2014/main" id="{EF38945D-2716-250C-BB56-73C9CA71924E}"/>
              </a:ext>
            </a:extLst>
          </p:cNvPr>
          <p:cNvPicPr>
            <a:picLocks noChangeAspect="1"/>
          </p:cNvPicPr>
          <p:nvPr userDrawn="1"/>
        </p:nvPicPr>
        <p:blipFill>
          <a:blip r:embed="rId5"/>
          <a:stretch>
            <a:fillRect/>
          </a:stretch>
        </p:blipFill>
        <p:spPr>
          <a:xfrm>
            <a:off x="2249424" y="6199632"/>
            <a:ext cx="1895303" cy="457200"/>
          </a:xfrm>
          <a:prstGeom prst="rect">
            <a:avLst/>
          </a:prstGeom>
        </p:spPr>
      </p:pic>
      <p:sp>
        <p:nvSpPr>
          <p:cNvPr id="4" name="TextBox 3">
            <a:extLst>
              <a:ext uri="{FF2B5EF4-FFF2-40B4-BE49-F238E27FC236}">
                <a16:creationId xmlns:a16="http://schemas.microsoft.com/office/drawing/2014/main" id="{1938CBE7-76CB-F856-245B-71AD220FAC83}"/>
              </a:ext>
            </a:extLst>
          </p:cNvPr>
          <p:cNvSpPr txBox="1"/>
          <p:nvPr userDrawn="1"/>
        </p:nvSpPr>
        <p:spPr>
          <a:xfrm>
            <a:off x="5513669" y="6269327"/>
            <a:ext cx="6100482" cy="415498"/>
          </a:xfrm>
          <a:prstGeom prst="rect">
            <a:avLst/>
          </a:prstGeom>
          <a:noFill/>
        </p:spPr>
        <p:txBody>
          <a:bodyPr wrap="square">
            <a:spAutoFit/>
          </a:bodyPr>
          <a:lstStyle/>
          <a:p>
            <a:pPr algn="r" defTabSz="914400">
              <a:buClr>
                <a:srgbClr val="7F7F7F"/>
              </a:buClr>
              <a:buSzPts val="800"/>
              <a:defRPr/>
            </a:pPr>
            <a:r>
              <a:rPr kumimoji="0" lang="en-US" sz="1050" b="0" i="0" u="none" strike="noStrike" kern="1200" cap="none" spc="0" normalizeH="0" baseline="0" noProof="0" dirty="0">
                <a:ln>
                  <a:noFill/>
                </a:ln>
                <a:solidFill>
                  <a:schemeClr val="bg1"/>
                </a:solidFill>
                <a:effectLst/>
                <a:uLnTx/>
                <a:uFillTx/>
                <a:latin typeface="Century Gothic Regular"/>
                <a:ea typeface="Arial"/>
                <a:cs typeface="Arial"/>
                <a:sym typeface="Arial"/>
              </a:rPr>
              <a:t>©2025 ACRO</a:t>
            </a:r>
            <a:endParaRPr kumimoji="0" lang="en-US" sz="2800" b="0" i="0" u="none" strike="noStrike" kern="1200" cap="none" spc="0" normalizeH="0" baseline="0" noProof="0" dirty="0">
              <a:ln>
                <a:noFill/>
              </a:ln>
              <a:solidFill>
                <a:schemeClr val="bg1"/>
              </a:solidFill>
              <a:effectLst/>
              <a:uLnTx/>
              <a:uFillTx/>
              <a:latin typeface="Century Gothic Regular"/>
              <a:ea typeface="+mn-ea"/>
              <a:cs typeface="+mn-cs"/>
            </a:endParaRPr>
          </a:p>
          <a:p>
            <a:pPr marL="0" marR="0" lvl="0" indent="0" algn="r" defTabSz="914400" rtl="0" eaLnBrk="1" fontAlgn="auto" latinLnBrk="0" hangingPunct="1">
              <a:lnSpc>
                <a:spcPct val="100000"/>
              </a:lnSpc>
              <a:spcBef>
                <a:spcPts val="0"/>
              </a:spcBef>
              <a:spcAft>
                <a:spcPts val="0"/>
              </a:spcAft>
              <a:buClr>
                <a:srgbClr val="7F7F7F"/>
              </a:buClr>
              <a:buSzPts val="800"/>
              <a:buFont typeface="Arial"/>
              <a:buNone/>
              <a:tabLst/>
              <a:defRPr/>
            </a:pPr>
            <a:r>
              <a:rPr kumimoji="0" lang="en-US" sz="1050" b="0" i="0" u="none" strike="noStrike" kern="1200" cap="none" spc="0" normalizeH="0" baseline="0" noProof="0" dirty="0">
                <a:ln>
                  <a:noFill/>
                </a:ln>
                <a:solidFill>
                  <a:schemeClr val="bg1"/>
                </a:solidFill>
                <a:effectLst/>
                <a:uLnTx/>
                <a:uFillTx/>
                <a:latin typeface="Century Gothic Regular"/>
                <a:ea typeface="Arial"/>
                <a:cs typeface="Arial"/>
                <a:sym typeface="Arial"/>
              </a:rPr>
              <a:t>©2025 TRANSCELERATE BIOPHARMA INC., ALL RIGHTS RESERVED </a:t>
            </a:r>
            <a:endParaRPr kumimoji="0" lang="en-US" sz="2800" b="0" i="0" u="none" strike="noStrike" kern="1200" cap="none" spc="0" normalizeH="0" baseline="0" noProof="0" dirty="0">
              <a:ln>
                <a:noFill/>
              </a:ln>
              <a:solidFill>
                <a:schemeClr val="bg1"/>
              </a:solidFill>
              <a:effectLst/>
              <a:uLnTx/>
              <a:uFillTx/>
              <a:latin typeface="Century Gothic Regular"/>
              <a:ea typeface="+mn-ea"/>
              <a:cs typeface="+mn-cs"/>
            </a:endParaRPr>
          </a:p>
        </p:txBody>
      </p:sp>
    </p:spTree>
    <p:extLst>
      <p:ext uri="{BB962C8B-B14F-4D97-AF65-F5344CB8AC3E}">
        <p14:creationId xmlns:p14="http://schemas.microsoft.com/office/powerpoint/2010/main" val="108203623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Half slide orange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A54FB15A-6E6B-FC56-F488-BA450CD7580D}"/>
              </a:ext>
            </a:extLst>
          </p:cNvPr>
          <p:cNvSpPr>
            <a:spLocks noGrp="1"/>
          </p:cNvSpPr>
          <p:nvPr>
            <p:ph type="pic" sz="quarter" idx="13"/>
          </p:nvPr>
        </p:nvSpPr>
        <p:spPr>
          <a:xfrm>
            <a:off x="6095999" y="0"/>
            <a:ext cx="6096001" cy="6858000"/>
          </a:xfrm>
          <a:prstGeom prst="rect">
            <a:avLst/>
          </a:prstGeom>
        </p:spPr>
        <p:txBody>
          <a:bodyPr anchor="ctr"/>
          <a:lstStyle>
            <a:lvl1pPr algn="ctr">
              <a:defRPr/>
            </a:lvl1pPr>
          </a:lstStyle>
          <a:p>
            <a:endParaRPr lang="en-US" dirty="0"/>
          </a:p>
        </p:txBody>
      </p:sp>
      <p:sp>
        <p:nvSpPr>
          <p:cNvPr id="2" name="Rectangle 1">
            <a:extLst>
              <a:ext uri="{FF2B5EF4-FFF2-40B4-BE49-F238E27FC236}">
                <a16:creationId xmlns:a16="http://schemas.microsoft.com/office/drawing/2014/main" id="{5A70AE4F-1F1A-7205-633B-A8BD60F9281B}"/>
              </a:ext>
            </a:extLst>
          </p:cNvPr>
          <p:cNvSpPr/>
          <p:nvPr userDrawn="1"/>
        </p:nvSpPr>
        <p:spPr>
          <a:xfrm>
            <a:off x="-1" y="0"/>
            <a:ext cx="6096001" cy="6858000"/>
          </a:xfrm>
          <a:prstGeom prst="rect">
            <a:avLst/>
          </a:prstGeom>
          <a:solidFill>
            <a:srgbClr val="145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4D74B248-2DEA-B360-13E7-8FBE162FD963}"/>
              </a:ext>
            </a:extLst>
          </p:cNvPr>
          <p:cNvSpPr>
            <a:spLocks noGrp="1"/>
          </p:cNvSpPr>
          <p:nvPr>
            <p:ph type="ctrTitle" hasCustomPrompt="1"/>
          </p:nvPr>
        </p:nvSpPr>
        <p:spPr>
          <a:xfrm>
            <a:off x="768096" y="352451"/>
            <a:ext cx="4783394" cy="1476349"/>
          </a:xfrm>
          <a:prstGeom prst="rect">
            <a:avLst/>
          </a:prstGeom>
        </p:spPr>
        <p:txBody>
          <a:bodyPr lIns="0" anchor="b"/>
          <a:lstStyle>
            <a:lvl1pPr algn="l">
              <a:defRPr kumimoji="0" lang="en-US" sz="2800" b="1" i="0" u="none" strike="noStrike" kern="1200" cap="none" spc="0" normalizeH="0" baseline="0">
                <a:ln>
                  <a:noFill/>
                </a:ln>
                <a:solidFill>
                  <a:schemeClr val="bg1"/>
                </a:solidFill>
                <a:effectLst/>
                <a:uLnTx/>
                <a:uFillTx/>
                <a:latin typeface="+mj-lt"/>
                <a:ea typeface="+mn-ea"/>
                <a:cs typeface="Calibri Light" panose="020F0302020204030204" pitchFamily="34" charset="0"/>
              </a:defRPr>
            </a:lvl1pPr>
          </a:lstStyle>
          <a:p>
            <a:r>
              <a:rPr lang="en-US"/>
              <a:t>Click to edit master title style</a:t>
            </a:r>
          </a:p>
        </p:txBody>
      </p:sp>
      <p:sp>
        <p:nvSpPr>
          <p:cNvPr id="4" name="Content Placeholder 3">
            <a:extLst>
              <a:ext uri="{FF2B5EF4-FFF2-40B4-BE49-F238E27FC236}">
                <a16:creationId xmlns:a16="http://schemas.microsoft.com/office/drawing/2014/main" id="{576E9E34-57E7-D911-79FF-A1AF5648B754}"/>
              </a:ext>
            </a:extLst>
          </p:cNvPr>
          <p:cNvSpPr>
            <a:spLocks noGrp="1"/>
          </p:cNvSpPr>
          <p:nvPr>
            <p:ph sz="quarter" idx="12"/>
          </p:nvPr>
        </p:nvSpPr>
        <p:spPr>
          <a:xfrm>
            <a:off x="768350" y="2344994"/>
            <a:ext cx="4783140" cy="3598606"/>
          </a:xfrm>
          <a:prstGeom prst="rect">
            <a:avLst/>
          </a:prstGeom>
        </p:spPr>
        <p:txBody>
          <a:bodyPr lIns="0" tIns="0" rIns="0" bIns="0"/>
          <a:lstStyle>
            <a:lvl1pPr marL="0" indent="0">
              <a:buNone/>
              <a:defRPr sz="1600">
                <a:solidFill>
                  <a:schemeClr val="bg1"/>
                </a:solidFill>
              </a:defRPr>
            </a:lvl1pPr>
            <a:lvl2pPr marL="182880" indent="0">
              <a:buNone/>
              <a:defRPr>
                <a:solidFill>
                  <a:schemeClr val="bg1"/>
                </a:solidFill>
              </a:defRPr>
            </a:lvl2pPr>
            <a:lvl3pPr marL="365760" indent="0">
              <a:buNone/>
              <a:defRPr>
                <a:solidFill>
                  <a:schemeClr val="bg1"/>
                </a:solidFill>
              </a:defRPr>
            </a:lvl3pPr>
            <a:lvl4pPr marL="548640" indent="0">
              <a:buNone/>
              <a:defRPr>
                <a:solidFill>
                  <a:schemeClr val="bg1"/>
                </a:solidFill>
              </a:defRPr>
            </a:lvl4pPr>
            <a:lvl5pPr marL="731520" indent="0">
              <a:buNone/>
              <a:defRPr>
                <a:solidFill>
                  <a:schemeClr val="bg1"/>
                </a:solidFill>
              </a:defRPr>
            </a:lvl5pPr>
          </a:lstStyle>
          <a:p>
            <a:pPr lvl="0"/>
            <a:r>
              <a:rPr lang="en-US"/>
              <a:t>Click to edit Master text styles</a:t>
            </a:r>
          </a:p>
        </p:txBody>
      </p:sp>
      <p:sp>
        <p:nvSpPr>
          <p:cNvPr id="5" name="Freeform 6">
            <a:extLst>
              <a:ext uri="{FF2B5EF4-FFF2-40B4-BE49-F238E27FC236}">
                <a16:creationId xmlns:a16="http://schemas.microsoft.com/office/drawing/2014/main" id="{F2AA32D8-7E9F-6E9F-BD9D-E128CCA54EA9}"/>
              </a:ext>
            </a:extLst>
          </p:cNvPr>
          <p:cNvSpPr/>
          <p:nvPr userDrawn="1"/>
        </p:nvSpPr>
        <p:spPr>
          <a:xfrm>
            <a:off x="11393186" y="6297235"/>
            <a:ext cx="317384" cy="359681"/>
          </a:xfrm>
          <a:custGeom>
            <a:avLst/>
            <a:gdLst>
              <a:gd name="connsiteX0" fmla="*/ 226542 w 317384"/>
              <a:gd name="connsiteY0" fmla="*/ 0 h 359681"/>
              <a:gd name="connsiteX1" fmla="*/ 317384 w 317384"/>
              <a:gd name="connsiteY1" fmla="*/ 0 h 359681"/>
              <a:gd name="connsiteX2" fmla="*/ 90842 w 317384"/>
              <a:gd name="connsiteY2" fmla="*/ 359681 h 359681"/>
              <a:gd name="connsiteX3" fmla="*/ 0 w 317384"/>
              <a:gd name="connsiteY3" fmla="*/ 359681 h 359681"/>
            </a:gdLst>
            <a:ahLst/>
            <a:cxnLst>
              <a:cxn ang="0">
                <a:pos x="connsiteX0" y="connsiteY0"/>
              </a:cxn>
              <a:cxn ang="0">
                <a:pos x="connsiteX1" y="connsiteY1"/>
              </a:cxn>
              <a:cxn ang="0">
                <a:pos x="connsiteX2" y="connsiteY2"/>
              </a:cxn>
              <a:cxn ang="0">
                <a:pos x="connsiteX3" y="connsiteY3"/>
              </a:cxn>
            </a:cxnLst>
            <a:rect l="l" t="t" r="r" b="b"/>
            <a:pathLst>
              <a:path w="317384" h="359681">
                <a:moveTo>
                  <a:pt x="226542" y="0"/>
                </a:moveTo>
                <a:lnTo>
                  <a:pt x="317384" y="0"/>
                </a:lnTo>
                <a:lnTo>
                  <a:pt x="90842" y="359681"/>
                </a:lnTo>
                <a:lnTo>
                  <a:pt x="0" y="359681"/>
                </a:lnTo>
                <a:close/>
              </a:path>
            </a:pathLst>
          </a:custGeom>
          <a:solidFill>
            <a:srgbClr val="00324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400" dirty="0"/>
          </a:p>
        </p:txBody>
      </p:sp>
      <p:sp>
        <p:nvSpPr>
          <p:cNvPr id="6" name="Freeform 7">
            <a:extLst>
              <a:ext uri="{FF2B5EF4-FFF2-40B4-BE49-F238E27FC236}">
                <a16:creationId xmlns:a16="http://schemas.microsoft.com/office/drawing/2014/main" id="{75616751-0C2B-008B-CE97-8F7A2CABDD86}"/>
              </a:ext>
            </a:extLst>
          </p:cNvPr>
          <p:cNvSpPr/>
          <p:nvPr userDrawn="1"/>
        </p:nvSpPr>
        <p:spPr>
          <a:xfrm>
            <a:off x="11484218" y="6297235"/>
            <a:ext cx="570736" cy="359681"/>
          </a:xfrm>
          <a:custGeom>
            <a:avLst/>
            <a:gdLst>
              <a:gd name="connsiteX0" fmla="*/ 226352 w 570736"/>
              <a:gd name="connsiteY0" fmla="*/ 144532 h 359681"/>
              <a:gd name="connsiteX1" fmla="*/ 224249 w 570736"/>
              <a:gd name="connsiteY1" fmla="*/ 147871 h 359681"/>
              <a:gd name="connsiteX2" fmla="*/ 226352 w 570736"/>
              <a:gd name="connsiteY2" fmla="*/ 147871 h 359681"/>
              <a:gd name="connsiteX3" fmla="*/ 226352 w 570736"/>
              <a:gd name="connsiteY3" fmla="*/ 0 h 359681"/>
              <a:gd name="connsiteX4" fmla="*/ 226542 w 570736"/>
              <a:gd name="connsiteY4" fmla="*/ 0 h 359681"/>
              <a:gd name="connsiteX5" fmla="*/ 317384 w 570736"/>
              <a:gd name="connsiteY5" fmla="*/ 0 h 359681"/>
              <a:gd name="connsiteX6" fmla="*/ 570736 w 570736"/>
              <a:gd name="connsiteY6" fmla="*/ 0 h 359681"/>
              <a:gd name="connsiteX7" fmla="*/ 570736 w 570736"/>
              <a:gd name="connsiteY7" fmla="*/ 359681 h 359681"/>
              <a:gd name="connsiteX8" fmla="*/ 281534 w 570736"/>
              <a:gd name="connsiteY8" fmla="*/ 359681 h 359681"/>
              <a:gd name="connsiteX9" fmla="*/ 226352 w 570736"/>
              <a:gd name="connsiteY9" fmla="*/ 359681 h 359681"/>
              <a:gd name="connsiteX10" fmla="*/ 90842 w 570736"/>
              <a:gd name="connsiteY10" fmla="*/ 359681 h 359681"/>
              <a:gd name="connsiteX11" fmla="*/ 59152 w 570736"/>
              <a:gd name="connsiteY11" fmla="*/ 359681 h 359681"/>
              <a:gd name="connsiteX12" fmla="*/ 0 w 570736"/>
              <a:gd name="connsiteY12" fmla="*/ 359681 h 359681"/>
              <a:gd name="connsiteX13" fmla="*/ 226352 w 570736"/>
              <a:gd name="connsiteY13" fmla="*/ 302 h 359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70736" h="359681">
                <a:moveTo>
                  <a:pt x="226352" y="144532"/>
                </a:moveTo>
                <a:lnTo>
                  <a:pt x="224249" y="147871"/>
                </a:lnTo>
                <a:lnTo>
                  <a:pt x="226352" y="147871"/>
                </a:lnTo>
                <a:close/>
                <a:moveTo>
                  <a:pt x="226352" y="0"/>
                </a:moveTo>
                <a:lnTo>
                  <a:pt x="226542" y="0"/>
                </a:lnTo>
                <a:lnTo>
                  <a:pt x="317384" y="0"/>
                </a:lnTo>
                <a:lnTo>
                  <a:pt x="570736" y="0"/>
                </a:lnTo>
                <a:lnTo>
                  <a:pt x="570736" y="359681"/>
                </a:lnTo>
                <a:lnTo>
                  <a:pt x="281534" y="359681"/>
                </a:lnTo>
                <a:lnTo>
                  <a:pt x="226352" y="359681"/>
                </a:lnTo>
                <a:lnTo>
                  <a:pt x="90842" y="359681"/>
                </a:lnTo>
                <a:lnTo>
                  <a:pt x="59152" y="359681"/>
                </a:lnTo>
                <a:lnTo>
                  <a:pt x="0" y="359681"/>
                </a:lnTo>
                <a:lnTo>
                  <a:pt x="226352" y="30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p>
        </p:txBody>
      </p:sp>
      <p:sp>
        <p:nvSpPr>
          <p:cNvPr id="10" name="Slide Number Placeholder 13">
            <a:extLst>
              <a:ext uri="{FF2B5EF4-FFF2-40B4-BE49-F238E27FC236}">
                <a16:creationId xmlns:a16="http://schemas.microsoft.com/office/drawing/2014/main" id="{A2265153-568F-F673-5DED-067EB91A1466}"/>
              </a:ext>
            </a:extLst>
          </p:cNvPr>
          <p:cNvSpPr>
            <a:spLocks noGrp="1"/>
          </p:cNvSpPr>
          <p:nvPr>
            <p:ph type="sldNum" sz="quarter" idx="10"/>
          </p:nvPr>
        </p:nvSpPr>
        <p:spPr>
          <a:xfrm>
            <a:off x="11614151" y="6334276"/>
            <a:ext cx="440804" cy="285600"/>
          </a:xfrm>
        </p:spPr>
        <p:txBody>
          <a:bodyPr/>
          <a:lstStyle/>
          <a:p>
            <a:fld id="{48F63A3B-78C7-47BE-AE5E-E10140E04643}" type="slidenum">
              <a:rPr lang="en-US" smtClean="0"/>
              <a:pPr/>
              <a:t>‹#›</a:t>
            </a:fld>
            <a:endParaRPr lang="en-US" dirty="0"/>
          </a:p>
        </p:txBody>
      </p:sp>
      <p:sp>
        <p:nvSpPr>
          <p:cNvPr id="7" name="TextBox 6">
            <a:extLst>
              <a:ext uri="{FF2B5EF4-FFF2-40B4-BE49-F238E27FC236}">
                <a16:creationId xmlns:a16="http://schemas.microsoft.com/office/drawing/2014/main" id="{3CAD5AFF-1E01-8CBB-3B74-B72E95B6E817}"/>
              </a:ext>
            </a:extLst>
          </p:cNvPr>
          <p:cNvSpPr txBox="1"/>
          <p:nvPr userDrawn="1"/>
        </p:nvSpPr>
        <p:spPr>
          <a:xfrm>
            <a:off x="5335645" y="6269327"/>
            <a:ext cx="6100482" cy="415498"/>
          </a:xfrm>
          <a:prstGeom prst="rect">
            <a:avLst/>
          </a:prstGeom>
          <a:noFill/>
        </p:spPr>
        <p:txBody>
          <a:bodyPr wrap="square">
            <a:spAutoFit/>
          </a:bodyPr>
          <a:lstStyle/>
          <a:p>
            <a:pPr algn="r" defTabSz="914400">
              <a:buClr>
                <a:srgbClr val="7F7F7F"/>
              </a:buClr>
              <a:buSzPts val="800"/>
              <a:defRPr/>
            </a:pPr>
            <a:r>
              <a:rPr kumimoji="0" lang="en-US" sz="1050" b="0" i="0" u="none" strike="noStrike" kern="1200" cap="none" spc="0" normalizeH="0" baseline="0" noProof="0" dirty="0">
                <a:ln>
                  <a:noFill/>
                </a:ln>
                <a:solidFill>
                  <a:schemeClr val="tx1"/>
                </a:solidFill>
                <a:effectLst/>
                <a:uLnTx/>
                <a:uFillTx/>
                <a:latin typeface="Century Gothic Regular"/>
                <a:ea typeface="Arial"/>
                <a:cs typeface="Arial"/>
                <a:sym typeface="Arial"/>
              </a:rPr>
              <a:t>©2025 ACRO</a:t>
            </a:r>
            <a:endParaRPr kumimoji="0" lang="en-US" sz="2800" b="0" i="0" u="none" strike="noStrike" kern="1200" cap="none" spc="0" normalizeH="0" baseline="0" noProof="0" dirty="0">
              <a:ln>
                <a:noFill/>
              </a:ln>
              <a:solidFill>
                <a:schemeClr val="tx1"/>
              </a:solidFill>
              <a:effectLst/>
              <a:uLnTx/>
              <a:uFillTx/>
              <a:latin typeface="Century Gothic Regular"/>
              <a:ea typeface="+mn-ea"/>
              <a:cs typeface="+mn-cs"/>
            </a:endParaRPr>
          </a:p>
          <a:p>
            <a:pPr marL="0" marR="0" lvl="0" indent="0" algn="r" defTabSz="914400" rtl="0" eaLnBrk="1" fontAlgn="auto" latinLnBrk="0" hangingPunct="1">
              <a:lnSpc>
                <a:spcPct val="100000"/>
              </a:lnSpc>
              <a:spcBef>
                <a:spcPts val="0"/>
              </a:spcBef>
              <a:spcAft>
                <a:spcPts val="0"/>
              </a:spcAft>
              <a:buClr>
                <a:srgbClr val="7F7F7F"/>
              </a:buClr>
              <a:buSzPts val="800"/>
              <a:buFont typeface="Arial"/>
              <a:buNone/>
              <a:tabLst/>
              <a:defRPr/>
            </a:pPr>
            <a:r>
              <a:rPr kumimoji="0" lang="en-US" sz="1050" b="0" i="0" u="none" strike="noStrike" kern="1200" cap="none" spc="0" normalizeH="0" baseline="0" noProof="0" dirty="0">
                <a:ln>
                  <a:noFill/>
                </a:ln>
                <a:solidFill>
                  <a:schemeClr val="tx1"/>
                </a:solidFill>
                <a:effectLst/>
                <a:uLnTx/>
                <a:uFillTx/>
                <a:latin typeface="Century Gothic Regular"/>
                <a:ea typeface="Arial"/>
                <a:cs typeface="Arial"/>
                <a:sym typeface="Arial"/>
              </a:rPr>
              <a:t>©2025 TRANSCELERATE BIOPHARMA INC., ALL RIGHTS RESERVED </a:t>
            </a:r>
            <a:endParaRPr kumimoji="0" lang="en-US" sz="2800" b="0" i="0" u="none" strike="noStrike" kern="1200" cap="none" spc="0" normalizeH="0" baseline="0" noProof="0" dirty="0">
              <a:ln>
                <a:noFill/>
              </a:ln>
              <a:solidFill>
                <a:schemeClr val="tx1"/>
              </a:solidFill>
              <a:effectLst/>
              <a:uLnTx/>
              <a:uFillTx/>
              <a:latin typeface="Century Gothic Regular"/>
              <a:ea typeface="+mn-ea"/>
              <a:cs typeface="+mn-cs"/>
            </a:endParaRPr>
          </a:p>
        </p:txBody>
      </p:sp>
    </p:spTree>
    <p:extLst>
      <p:ext uri="{BB962C8B-B14F-4D97-AF65-F5344CB8AC3E}">
        <p14:creationId xmlns:p14="http://schemas.microsoft.com/office/powerpoint/2010/main" val="4155255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_Half slide orange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A54FB15A-6E6B-FC56-F488-BA450CD7580D}"/>
              </a:ext>
            </a:extLst>
          </p:cNvPr>
          <p:cNvSpPr>
            <a:spLocks noGrp="1"/>
          </p:cNvSpPr>
          <p:nvPr>
            <p:ph type="pic" sz="quarter" idx="13"/>
          </p:nvPr>
        </p:nvSpPr>
        <p:spPr>
          <a:xfrm>
            <a:off x="6095999" y="0"/>
            <a:ext cx="6096001" cy="6858000"/>
          </a:xfrm>
          <a:prstGeom prst="rect">
            <a:avLst/>
          </a:prstGeom>
        </p:spPr>
        <p:txBody>
          <a:bodyPr anchor="ctr"/>
          <a:lstStyle>
            <a:lvl1pPr algn="ctr">
              <a:defRPr/>
            </a:lvl1pPr>
          </a:lstStyle>
          <a:p>
            <a:endParaRPr lang="en-US" dirty="0"/>
          </a:p>
        </p:txBody>
      </p:sp>
      <p:sp>
        <p:nvSpPr>
          <p:cNvPr id="2" name="Rectangle 1">
            <a:extLst>
              <a:ext uri="{FF2B5EF4-FFF2-40B4-BE49-F238E27FC236}">
                <a16:creationId xmlns:a16="http://schemas.microsoft.com/office/drawing/2014/main" id="{5A70AE4F-1F1A-7205-633B-A8BD60F9281B}"/>
              </a:ext>
            </a:extLst>
          </p:cNvPr>
          <p:cNvSpPr/>
          <p:nvPr userDrawn="1"/>
        </p:nvSpPr>
        <p:spPr>
          <a:xfrm>
            <a:off x="-1" y="0"/>
            <a:ext cx="6096001" cy="6858000"/>
          </a:xfrm>
          <a:prstGeom prst="rect">
            <a:avLst/>
          </a:prstGeom>
          <a:solidFill>
            <a:srgbClr val="00A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4D74B248-2DEA-B360-13E7-8FBE162FD963}"/>
              </a:ext>
            </a:extLst>
          </p:cNvPr>
          <p:cNvSpPr>
            <a:spLocks noGrp="1"/>
          </p:cNvSpPr>
          <p:nvPr>
            <p:ph type="ctrTitle" hasCustomPrompt="1"/>
          </p:nvPr>
        </p:nvSpPr>
        <p:spPr>
          <a:xfrm>
            <a:off x="768096" y="352451"/>
            <a:ext cx="4783394" cy="1476349"/>
          </a:xfrm>
          <a:prstGeom prst="rect">
            <a:avLst/>
          </a:prstGeom>
        </p:spPr>
        <p:txBody>
          <a:bodyPr lIns="0" anchor="b"/>
          <a:lstStyle>
            <a:lvl1pPr algn="l">
              <a:defRPr kumimoji="0" lang="en-US" sz="2800" b="1" i="0" u="none" strike="noStrike" kern="1200" cap="none" spc="0" normalizeH="0" baseline="0">
                <a:ln>
                  <a:noFill/>
                </a:ln>
                <a:solidFill>
                  <a:schemeClr val="bg1"/>
                </a:solidFill>
                <a:effectLst/>
                <a:uLnTx/>
                <a:uFillTx/>
                <a:latin typeface="+mj-lt"/>
                <a:ea typeface="+mn-ea"/>
                <a:cs typeface="Calibri Light" panose="020F0302020204030204" pitchFamily="34" charset="0"/>
              </a:defRPr>
            </a:lvl1pPr>
          </a:lstStyle>
          <a:p>
            <a:r>
              <a:rPr lang="en-US"/>
              <a:t>Click to edit master title style</a:t>
            </a:r>
          </a:p>
        </p:txBody>
      </p:sp>
      <p:sp>
        <p:nvSpPr>
          <p:cNvPr id="4" name="Content Placeholder 3">
            <a:extLst>
              <a:ext uri="{FF2B5EF4-FFF2-40B4-BE49-F238E27FC236}">
                <a16:creationId xmlns:a16="http://schemas.microsoft.com/office/drawing/2014/main" id="{576E9E34-57E7-D911-79FF-A1AF5648B754}"/>
              </a:ext>
            </a:extLst>
          </p:cNvPr>
          <p:cNvSpPr>
            <a:spLocks noGrp="1"/>
          </p:cNvSpPr>
          <p:nvPr>
            <p:ph sz="quarter" idx="12"/>
          </p:nvPr>
        </p:nvSpPr>
        <p:spPr>
          <a:xfrm>
            <a:off x="768350" y="2344994"/>
            <a:ext cx="4783140" cy="3598606"/>
          </a:xfrm>
          <a:prstGeom prst="rect">
            <a:avLst/>
          </a:prstGeom>
        </p:spPr>
        <p:txBody>
          <a:bodyPr lIns="0" tIns="0" rIns="0" bIns="0"/>
          <a:lstStyle>
            <a:lvl1pPr marL="0" indent="0">
              <a:buNone/>
              <a:defRPr sz="1600">
                <a:solidFill>
                  <a:schemeClr val="bg1"/>
                </a:solidFill>
              </a:defRPr>
            </a:lvl1pPr>
            <a:lvl2pPr marL="182880" indent="0">
              <a:buNone/>
              <a:defRPr>
                <a:solidFill>
                  <a:schemeClr val="bg1"/>
                </a:solidFill>
              </a:defRPr>
            </a:lvl2pPr>
            <a:lvl3pPr marL="365760" indent="0">
              <a:buNone/>
              <a:defRPr>
                <a:solidFill>
                  <a:schemeClr val="bg1"/>
                </a:solidFill>
              </a:defRPr>
            </a:lvl3pPr>
            <a:lvl4pPr marL="548640" indent="0">
              <a:buNone/>
              <a:defRPr>
                <a:solidFill>
                  <a:schemeClr val="bg1"/>
                </a:solidFill>
              </a:defRPr>
            </a:lvl4pPr>
            <a:lvl5pPr marL="731520" indent="0">
              <a:buNone/>
              <a:defRPr>
                <a:solidFill>
                  <a:schemeClr val="bg1"/>
                </a:solidFill>
              </a:defRPr>
            </a:lvl5pPr>
          </a:lstStyle>
          <a:p>
            <a:pPr lvl="0"/>
            <a:r>
              <a:rPr lang="en-US"/>
              <a:t>Click to edit Master text styles</a:t>
            </a:r>
          </a:p>
        </p:txBody>
      </p:sp>
      <p:sp>
        <p:nvSpPr>
          <p:cNvPr id="3" name="Freeform 6">
            <a:extLst>
              <a:ext uri="{FF2B5EF4-FFF2-40B4-BE49-F238E27FC236}">
                <a16:creationId xmlns:a16="http://schemas.microsoft.com/office/drawing/2014/main" id="{A5577988-132B-1EA4-287E-69F9FF6D217D}"/>
              </a:ext>
            </a:extLst>
          </p:cNvPr>
          <p:cNvSpPr/>
          <p:nvPr userDrawn="1"/>
        </p:nvSpPr>
        <p:spPr>
          <a:xfrm>
            <a:off x="11393186" y="6297235"/>
            <a:ext cx="317384" cy="359681"/>
          </a:xfrm>
          <a:custGeom>
            <a:avLst/>
            <a:gdLst>
              <a:gd name="connsiteX0" fmla="*/ 226542 w 317384"/>
              <a:gd name="connsiteY0" fmla="*/ 0 h 359681"/>
              <a:gd name="connsiteX1" fmla="*/ 317384 w 317384"/>
              <a:gd name="connsiteY1" fmla="*/ 0 h 359681"/>
              <a:gd name="connsiteX2" fmla="*/ 90842 w 317384"/>
              <a:gd name="connsiteY2" fmla="*/ 359681 h 359681"/>
              <a:gd name="connsiteX3" fmla="*/ 0 w 317384"/>
              <a:gd name="connsiteY3" fmla="*/ 359681 h 359681"/>
            </a:gdLst>
            <a:ahLst/>
            <a:cxnLst>
              <a:cxn ang="0">
                <a:pos x="connsiteX0" y="connsiteY0"/>
              </a:cxn>
              <a:cxn ang="0">
                <a:pos x="connsiteX1" y="connsiteY1"/>
              </a:cxn>
              <a:cxn ang="0">
                <a:pos x="connsiteX2" y="connsiteY2"/>
              </a:cxn>
              <a:cxn ang="0">
                <a:pos x="connsiteX3" y="connsiteY3"/>
              </a:cxn>
            </a:cxnLst>
            <a:rect l="l" t="t" r="r" b="b"/>
            <a:pathLst>
              <a:path w="317384" h="359681">
                <a:moveTo>
                  <a:pt x="226542" y="0"/>
                </a:moveTo>
                <a:lnTo>
                  <a:pt x="317384" y="0"/>
                </a:lnTo>
                <a:lnTo>
                  <a:pt x="90842" y="359681"/>
                </a:lnTo>
                <a:lnTo>
                  <a:pt x="0" y="359681"/>
                </a:lnTo>
                <a:close/>
              </a:path>
            </a:pathLst>
          </a:custGeom>
          <a:solidFill>
            <a:srgbClr val="00324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400" dirty="0"/>
          </a:p>
        </p:txBody>
      </p:sp>
      <p:sp>
        <p:nvSpPr>
          <p:cNvPr id="5" name="Freeform 7">
            <a:extLst>
              <a:ext uri="{FF2B5EF4-FFF2-40B4-BE49-F238E27FC236}">
                <a16:creationId xmlns:a16="http://schemas.microsoft.com/office/drawing/2014/main" id="{FF485760-3D60-F463-EBB4-51138FF08937}"/>
              </a:ext>
            </a:extLst>
          </p:cNvPr>
          <p:cNvSpPr/>
          <p:nvPr userDrawn="1"/>
        </p:nvSpPr>
        <p:spPr>
          <a:xfrm>
            <a:off x="11484218" y="6297235"/>
            <a:ext cx="570736" cy="359681"/>
          </a:xfrm>
          <a:custGeom>
            <a:avLst/>
            <a:gdLst>
              <a:gd name="connsiteX0" fmla="*/ 226352 w 570736"/>
              <a:gd name="connsiteY0" fmla="*/ 144532 h 359681"/>
              <a:gd name="connsiteX1" fmla="*/ 224249 w 570736"/>
              <a:gd name="connsiteY1" fmla="*/ 147871 h 359681"/>
              <a:gd name="connsiteX2" fmla="*/ 226352 w 570736"/>
              <a:gd name="connsiteY2" fmla="*/ 147871 h 359681"/>
              <a:gd name="connsiteX3" fmla="*/ 226352 w 570736"/>
              <a:gd name="connsiteY3" fmla="*/ 0 h 359681"/>
              <a:gd name="connsiteX4" fmla="*/ 226542 w 570736"/>
              <a:gd name="connsiteY4" fmla="*/ 0 h 359681"/>
              <a:gd name="connsiteX5" fmla="*/ 317384 w 570736"/>
              <a:gd name="connsiteY5" fmla="*/ 0 h 359681"/>
              <a:gd name="connsiteX6" fmla="*/ 570736 w 570736"/>
              <a:gd name="connsiteY6" fmla="*/ 0 h 359681"/>
              <a:gd name="connsiteX7" fmla="*/ 570736 w 570736"/>
              <a:gd name="connsiteY7" fmla="*/ 359681 h 359681"/>
              <a:gd name="connsiteX8" fmla="*/ 281534 w 570736"/>
              <a:gd name="connsiteY8" fmla="*/ 359681 h 359681"/>
              <a:gd name="connsiteX9" fmla="*/ 226352 w 570736"/>
              <a:gd name="connsiteY9" fmla="*/ 359681 h 359681"/>
              <a:gd name="connsiteX10" fmla="*/ 90842 w 570736"/>
              <a:gd name="connsiteY10" fmla="*/ 359681 h 359681"/>
              <a:gd name="connsiteX11" fmla="*/ 59152 w 570736"/>
              <a:gd name="connsiteY11" fmla="*/ 359681 h 359681"/>
              <a:gd name="connsiteX12" fmla="*/ 0 w 570736"/>
              <a:gd name="connsiteY12" fmla="*/ 359681 h 359681"/>
              <a:gd name="connsiteX13" fmla="*/ 226352 w 570736"/>
              <a:gd name="connsiteY13" fmla="*/ 302 h 359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70736" h="359681">
                <a:moveTo>
                  <a:pt x="226352" y="144532"/>
                </a:moveTo>
                <a:lnTo>
                  <a:pt x="224249" y="147871"/>
                </a:lnTo>
                <a:lnTo>
                  <a:pt x="226352" y="147871"/>
                </a:lnTo>
                <a:close/>
                <a:moveTo>
                  <a:pt x="226352" y="0"/>
                </a:moveTo>
                <a:lnTo>
                  <a:pt x="226542" y="0"/>
                </a:lnTo>
                <a:lnTo>
                  <a:pt x="317384" y="0"/>
                </a:lnTo>
                <a:lnTo>
                  <a:pt x="570736" y="0"/>
                </a:lnTo>
                <a:lnTo>
                  <a:pt x="570736" y="359681"/>
                </a:lnTo>
                <a:lnTo>
                  <a:pt x="281534" y="359681"/>
                </a:lnTo>
                <a:lnTo>
                  <a:pt x="226352" y="359681"/>
                </a:lnTo>
                <a:lnTo>
                  <a:pt x="90842" y="359681"/>
                </a:lnTo>
                <a:lnTo>
                  <a:pt x="59152" y="359681"/>
                </a:lnTo>
                <a:lnTo>
                  <a:pt x="0" y="359681"/>
                </a:lnTo>
                <a:lnTo>
                  <a:pt x="226352" y="30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p>
        </p:txBody>
      </p:sp>
      <p:sp>
        <p:nvSpPr>
          <p:cNvPr id="6" name="Slide Number Placeholder 13">
            <a:extLst>
              <a:ext uri="{FF2B5EF4-FFF2-40B4-BE49-F238E27FC236}">
                <a16:creationId xmlns:a16="http://schemas.microsoft.com/office/drawing/2014/main" id="{9EE54FCF-A5D9-E601-781F-3FE2DC716B8E}"/>
              </a:ext>
            </a:extLst>
          </p:cNvPr>
          <p:cNvSpPr>
            <a:spLocks noGrp="1"/>
          </p:cNvSpPr>
          <p:nvPr>
            <p:ph type="sldNum" sz="quarter" idx="10"/>
          </p:nvPr>
        </p:nvSpPr>
        <p:spPr>
          <a:xfrm>
            <a:off x="11614151" y="6334276"/>
            <a:ext cx="440804" cy="285600"/>
          </a:xfrm>
        </p:spPr>
        <p:txBody>
          <a:bodyPr/>
          <a:lstStyle/>
          <a:p>
            <a:fld id="{48F63A3B-78C7-47BE-AE5E-E10140E04643}" type="slidenum">
              <a:rPr lang="en-US" smtClean="0"/>
              <a:pPr/>
              <a:t>‹#›</a:t>
            </a:fld>
            <a:endParaRPr lang="en-US" dirty="0"/>
          </a:p>
        </p:txBody>
      </p:sp>
      <p:sp>
        <p:nvSpPr>
          <p:cNvPr id="10" name="TextBox 9">
            <a:extLst>
              <a:ext uri="{FF2B5EF4-FFF2-40B4-BE49-F238E27FC236}">
                <a16:creationId xmlns:a16="http://schemas.microsoft.com/office/drawing/2014/main" id="{CE8154CD-1DCD-6134-43DB-A47FFCC7B3F2}"/>
              </a:ext>
            </a:extLst>
          </p:cNvPr>
          <p:cNvSpPr txBox="1"/>
          <p:nvPr userDrawn="1"/>
        </p:nvSpPr>
        <p:spPr>
          <a:xfrm>
            <a:off x="5335645" y="6269327"/>
            <a:ext cx="6100482" cy="415498"/>
          </a:xfrm>
          <a:prstGeom prst="rect">
            <a:avLst/>
          </a:prstGeom>
          <a:noFill/>
        </p:spPr>
        <p:txBody>
          <a:bodyPr wrap="square">
            <a:spAutoFit/>
          </a:bodyPr>
          <a:lstStyle/>
          <a:p>
            <a:pPr algn="r" defTabSz="914400">
              <a:buClr>
                <a:srgbClr val="7F7F7F"/>
              </a:buClr>
              <a:buSzPts val="800"/>
              <a:defRPr/>
            </a:pPr>
            <a:r>
              <a:rPr kumimoji="0" lang="en-US" sz="1050" b="0" i="0" u="none" strike="noStrike" kern="1200" cap="none" spc="0" normalizeH="0" baseline="0" noProof="0" dirty="0">
                <a:ln>
                  <a:noFill/>
                </a:ln>
                <a:solidFill>
                  <a:schemeClr val="tx1"/>
                </a:solidFill>
                <a:effectLst/>
                <a:uLnTx/>
                <a:uFillTx/>
                <a:latin typeface="Century Gothic Regular"/>
                <a:ea typeface="Arial"/>
                <a:cs typeface="Arial"/>
                <a:sym typeface="Arial"/>
              </a:rPr>
              <a:t>©2025 ACRO</a:t>
            </a:r>
            <a:endParaRPr kumimoji="0" lang="en-US" sz="2800" b="0" i="0" u="none" strike="noStrike" kern="1200" cap="none" spc="0" normalizeH="0" baseline="0" noProof="0" dirty="0">
              <a:ln>
                <a:noFill/>
              </a:ln>
              <a:solidFill>
                <a:schemeClr val="tx1"/>
              </a:solidFill>
              <a:effectLst/>
              <a:uLnTx/>
              <a:uFillTx/>
              <a:latin typeface="Century Gothic Regular"/>
              <a:ea typeface="+mn-ea"/>
              <a:cs typeface="+mn-cs"/>
            </a:endParaRPr>
          </a:p>
          <a:p>
            <a:pPr marL="0" marR="0" lvl="0" indent="0" algn="r" defTabSz="914400" rtl="0" eaLnBrk="1" fontAlgn="auto" latinLnBrk="0" hangingPunct="1">
              <a:lnSpc>
                <a:spcPct val="100000"/>
              </a:lnSpc>
              <a:spcBef>
                <a:spcPts val="0"/>
              </a:spcBef>
              <a:spcAft>
                <a:spcPts val="0"/>
              </a:spcAft>
              <a:buClr>
                <a:srgbClr val="7F7F7F"/>
              </a:buClr>
              <a:buSzPts val="800"/>
              <a:buFont typeface="Arial"/>
              <a:buNone/>
              <a:tabLst/>
              <a:defRPr/>
            </a:pPr>
            <a:r>
              <a:rPr kumimoji="0" lang="en-US" sz="1050" b="0" i="0" u="none" strike="noStrike" kern="1200" cap="none" spc="0" normalizeH="0" baseline="0" noProof="0" dirty="0">
                <a:ln>
                  <a:noFill/>
                </a:ln>
                <a:solidFill>
                  <a:schemeClr val="tx1"/>
                </a:solidFill>
                <a:effectLst/>
                <a:uLnTx/>
                <a:uFillTx/>
                <a:latin typeface="Century Gothic Regular"/>
                <a:ea typeface="Arial"/>
                <a:cs typeface="Arial"/>
                <a:sym typeface="Arial"/>
              </a:rPr>
              <a:t>©2025 TRANSCELERATE BIOPHARMA INC., ALL RIGHTS RESERVED </a:t>
            </a:r>
            <a:endParaRPr kumimoji="0" lang="en-US" sz="2800" b="0" i="0" u="none" strike="noStrike" kern="1200" cap="none" spc="0" normalizeH="0" baseline="0" noProof="0" dirty="0">
              <a:ln>
                <a:noFill/>
              </a:ln>
              <a:solidFill>
                <a:schemeClr val="tx1"/>
              </a:solidFill>
              <a:effectLst/>
              <a:uLnTx/>
              <a:uFillTx/>
              <a:latin typeface="Century Gothic Regular"/>
              <a:ea typeface="+mn-ea"/>
              <a:cs typeface="+mn-cs"/>
            </a:endParaRPr>
          </a:p>
        </p:txBody>
      </p:sp>
    </p:spTree>
    <p:extLst>
      <p:ext uri="{BB962C8B-B14F-4D97-AF65-F5344CB8AC3E}">
        <p14:creationId xmlns:p14="http://schemas.microsoft.com/office/powerpoint/2010/main" val="1392367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2_Half slide orange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A54FB15A-6E6B-FC56-F488-BA450CD7580D}"/>
              </a:ext>
            </a:extLst>
          </p:cNvPr>
          <p:cNvSpPr>
            <a:spLocks noGrp="1"/>
          </p:cNvSpPr>
          <p:nvPr>
            <p:ph type="pic" sz="quarter" idx="13"/>
          </p:nvPr>
        </p:nvSpPr>
        <p:spPr>
          <a:xfrm>
            <a:off x="6095999" y="0"/>
            <a:ext cx="6096001" cy="6858000"/>
          </a:xfrm>
          <a:prstGeom prst="rect">
            <a:avLst/>
          </a:prstGeom>
        </p:spPr>
        <p:txBody>
          <a:bodyPr anchor="ctr"/>
          <a:lstStyle>
            <a:lvl1pPr algn="ctr">
              <a:defRPr/>
            </a:lvl1pPr>
          </a:lstStyle>
          <a:p>
            <a:endParaRPr lang="en-US" dirty="0"/>
          </a:p>
        </p:txBody>
      </p:sp>
      <p:sp>
        <p:nvSpPr>
          <p:cNvPr id="2" name="Rectangle 1">
            <a:extLst>
              <a:ext uri="{FF2B5EF4-FFF2-40B4-BE49-F238E27FC236}">
                <a16:creationId xmlns:a16="http://schemas.microsoft.com/office/drawing/2014/main" id="{5A70AE4F-1F1A-7205-633B-A8BD60F9281B}"/>
              </a:ext>
            </a:extLst>
          </p:cNvPr>
          <p:cNvSpPr/>
          <p:nvPr userDrawn="1"/>
        </p:nvSpPr>
        <p:spPr>
          <a:xfrm>
            <a:off x="-1" y="0"/>
            <a:ext cx="6096001" cy="6858000"/>
          </a:xfrm>
          <a:prstGeom prst="rect">
            <a:avLst/>
          </a:prstGeom>
          <a:solidFill>
            <a:srgbClr val="DE58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4D74B248-2DEA-B360-13E7-8FBE162FD963}"/>
              </a:ext>
            </a:extLst>
          </p:cNvPr>
          <p:cNvSpPr>
            <a:spLocks noGrp="1"/>
          </p:cNvSpPr>
          <p:nvPr>
            <p:ph type="ctrTitle" hasCustomPrompt="1"/>
          </p:nvPr>
        </p:nvSpPr>
        <p:spPr>
          <a:xfrm>
            <a:off x="768096" y="352451"/>
            <a:ext cx="4783394" cy="1476349"/>
          </a:xfrm>
          <a:prstGeom prst="rect">
            <a:avLst/>
          </a:prstGeom>
        </p:spPr>
        <p:txBody>
          <a:bodyPr lIns="0" anchor="b"/>
          <a:lstStyle>
            <a:lvl1pPr algn="l">
              <a:defRPr kumimoji="0" lang="en-US" sz="2800" b="1" i="0" u="none" strike="noStrike" kern="1200" cap="none" spc="0" normalizeH="0" baseline="0">
                <a:ln>
                  <a:noFill/>
                </a:ln>
                <a:solidFill>
                  <a:schemeClr val="bg1"/>
                </a:solidFill>
                <a:effectLst/>
                <a:uLnTx/>
                <a:uFillTx/>
                <a:latin typeface="+mj-lt"/>
                <a:ea typeface="+mn-ea"/>
                <a:cs typeface="Calibri Light" panose="020F0302020204030204" pitchFamily="34" charset="0"/>
              </a:defRPr>
            </a:lvl1pPr>
          </a:lstStyle>
          <a:p>
            <a:r>
              <a:rPr lang="en-US"/>
              <a:t>Click to edit master title style</a:t>
            </a:r>
          </a:p>
        </p:txBody>
      </p:sp>
      <p:sp>
        <p:nvSpPr>
          <p:cNvPr id="4" name="Content Placeholder 3">
            <a:extLst>
              <a:ext uri="{FF2B5EF4-FFF2-40B4-BE49-F238E27FC236}">
                <a16:creationId xmlns:a16="http://schemas.microsoft.com/office/drawing/2014/main" id="{576E9E34-57E7-D911-79FF-A1AF5648B754}"/>
              </a:ext>
            </a:extLst>
          </p:cNvPr>
          <p:cNvSpPr>
            <a:spLocks noGrp="1"/>
          </p:cNvSpPr>
          <p:nvPr>
            <p:ph sz="quarter" idx="12"/>
          </p:nvPr>
        </p:nvSpPr>
        <p:spPr>
          <a:xfrm>
            <a:off x="768350" y="2344994"/>
            <a:ext cx="4783140" cy="3598606"/>
          </a:xfrm>
          <a:prstGeom prst="rect">
            <a:avLst/>
          </a:prstGeom>
        </p:spPr>
        <p:txBody>
          <a:bodyPr lIns="0" tIns="0" rIns="0" bIns="0"/>
          <a:lstStyle>
            <a:lvl1pPr marL="0" indent="0">
              <a:buNone/>
              <a:defRPr sz="1600">
                <a:solidFill>
                  <a:schemeClr val="bg1"/>
                </a:solidFill>
              </a:defRPr>
            </a:lvl1pPr>
            <a:lvl2pPr marL="182880" indent="0">
              <a:buNone/>
              <a:defRPr>
                <a:solidFill>
                  <a:schemeClr val="bg1"/>
                </a:solidFill>
              </a:defRPr>
            </a:lvl2pPr>
            <a:lvl3pPr marL="365760" indent="0">
              <a:buNone/>
              <a:defRPr>
                <a:solidFill>
                  <a:schemeClr val="bg1"/>
                </a:solidFill>
              </a:defRPr>
            </a:lvl3pPr>
            <a:lvl4pPr marL="548640" indent="0">
              <a:buNone/>
              <a:defRPr>
                <a:solidFill>
                  <a:schemeClr val="bg1"/>
                </a:solidFill>
              </a:defRPr>
            </a:lvl4pPr>
            <a:lvl5pPr marL="731520" indent="0">
              <a:buNone/>
              <a:defRPr>
                <a:solidFill>
                  <a:schemeClr val="bg1"/>
                </a:solidFill>
              </a:defRPr>
            </a:lvl5pPr>
          </a:lstStyle>
          <a:p>
            <a:pPr lvl="0"/>
            <a:r>
              <a:rPr lang="en-US"/>
              <a:t>Click to edit Master text styles</a:t>
            </a:r>
          </a:p>
        </p:txBody>
      </p:sp>
      <p:sp>
        <p:nvSpPr>
          <p:cNvPr id="3" name="Freeform 6">
            <a:extLst>
              <a:ext uri="{FF2B5EF4-FFF2-40B4-BE49-F238E27FC236}">
                <a16:creationId xmlns:a16="http://schemas.microsoft.com/office/drawing/2014/main" id="{62324B79-8AD5-ECE2-D896-C7D3AAEE450B}"/>
              </a:ext>
            </a:extLst>
          </p:cNvPr>
          <p:cNvSpPr/>
          <p:nvPr userDrawn="1"/>
        </p:nvSpPr>
        <p:spPr>
          <a:xfrm>
            <a:off x="11393186" y="6297235"/>
            <a:ext cx="317384" cy="359681"/>
          </a:xfrm>
          <a:custGeom>
            <a:avLst/>
            <a:gdLst>
              <a:gd name="connsiteX0" fmla="*/ 226542 w 317384"/>
              <a:gd name="connsiteY0" fmla="*/ 0 h 359681"/>
              <a:gd name="connsiteX1" fmla="*/ 317384 w 317384"/>
              <a:gd name="connsiteY1" fmla="*/ 0 h 359681"/>
              <a:gd name="connsiteX2" fmla="*/ 90842 w 317384"/>
              <a:gd name="connsiteY2" fmla="*/ 359681 h 359681"/>
              <a:gd name="connsiteX3" fmla="*/ 0 w 317384"/>
              <a:gd name="connsiteY3" fmla="*/ 359681 h 359681"/>
            </a:gdLst>
            <a:ahLst/>
            <a:cxnLst>
              <a:cxn ang="0">
                <a:pos x="connsiteX0" y="connsiteY0"/>
              </a:cxn>
              <a:cxn ang="0">
                <a:pos x="connsiteX1" y="connsiteY1"/>
              </a:cxn>
              <a:cxn ang="0">
                <a:pos x="connsiteX2" y="connsiteY2"/>
              </a:cxn>
              <a:cxn ang="0">
                <a:pos x="connsiteX3" y="connsiteY3"/>
              </a:cxn>
            </a:cxnLst>
            <a:rect l="l" t="t" r="r" b="b"/>
            <a:pathLst>
              <a:path w="317384" h="359681">
                <a:moveTo>
                  <a:pt x="226542" y="0"/>
                </a:moveTo>
                <a:lnTo>
                  <a:pt x="317384" y="0"/>
                </a:lnTo>
                <a:lnTo>
                  <a:pt x="90842" y="359681"/>
                </a:lnTo>
                <a:lnTo>
                  <a:pt x="0" y="359681"/>
                </a:lnTo>
                <a:close/>
              </a:path>
            </a:pathLst>
          </a:custGeom>
          <a:solidFill>
            <a:srgbClr val="00324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400" dirty="0"/>
          </a:p>
        </p:txBody>
      </p:sp>
      <p:sp>
        <p:nvSpPr>
          <p:cNvPr id="5" name="Freeform 7">
            <a:extLst>
              <a:ext uri="{FF2B5EF4-FFF2-40B4-BE49-F238E27FC236}">
                <a16:creationId xmlns:a16="http://schemas.microsoft.com/office/drawing/2014/main" id="{9C6EA4A3-05BF-5CB1-B535-6809160A60D7}"/>
              </a:ext>
            </a:extLst>
          </p:cNvPr>
          <p:cNvSpPr/>
          <p:nvPr userDrawn="1"/>
        </p:nvSpPr>
        <p:spPr>
          <a:xfrm>
            <a:off x="11484218" y="6297235"/>
            <a:ext cx="570736" cy="359681"/>
          </a:xfrm>
          <a:custGeom>
            <a:avLst/>
            <a:gdLst>
              <a:gd name="connsiteX0" fmla="*/ 226352 w 570736"/>
              <a:gd name="connsiteY0" fmla="*/ 144532 h 359681"/>
              <a:gd name="connsiteX1" fmla="*/ 224249 w 570736"/>
              <a:gd name="connsiteY1" fmla="*/ 147871 h 359681"/>
              <a:gd name="connsiteX2" fmla="*/ 226352 w 570736"/>
              <a:gd name="connsiteY2" fmla="*/ 147871 h 359681"/>
              <a:gd name="connsiteX3" fmla="*/ 226352 w 570736"/>
              <a:gd name="connsiteY3" fmla="*/ 0 h 359681"/>
              <a:gd name="connsiteX4" fmla="*/ 226542 w 570736"/>
              <a:gd name="connsiteY4" fmla="*/ 0 h 359681"/>
              <a:gd name="connsiteX5" fmla="*/ 317384 w 570736"/>
              <a:gd name="connsiteY5" fmla="*/ 0 h 359681"/>
              <a:gd name="connsiteX6" fmla="*/ 570736 w 570736"/>
              <a:gd name="connsiteY6" fmla="*/ 0 h 359681"/>
              <a:gd name="connsiteX7" fmla="*/ 570736 w 570736"/>
              <a:gd name="connsiteY7" fmla="*/ 359681 h 359681"/>
              <a:gd name="connsiteX8" fmla="*/ 281534 w 570736"/>
              <a:gd name="connsiteY8" fmla="*/ 359681 h 359681"/>
              <a:gd name="connsiteX9" fmla="*/ 226352 w 570736"/>
              <a:gd name="connsiteY9" fmla="*/ 359681 h 359681"/>
              <a:gd name="connsiteX10" fmla="*/ 90842 w 570736"/>
              <a:gd name="connsiteY10" fmla="*/ 359681 h 359681"/>
              <a:gd name="connsiteX11" fmla="*/ 59152 w 570736"/>
              <a:gd name="connsiteY11" fmla="*/ 359681 h 359681"/>
              <a:gd name="connsiteX12" fmla="*/ 0 w 570736"/>
              <a:gd name="connsiteY12" fmla="*/ 359681 h 359681"/>
              <a:gd name="connsiteX13" fmla="*/ 226352 w 570736"/>
              <a:gd name="connsiteY13" fmla="*/ 302 h 359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70736" h="359681">
                <a:moveTo>
                  <a:pt x="226352" y="144532"/>
                </a:moveTo>
                <a:lnTo>
                  <a:pt x="224249" y="147871"/>
                </a:lnTo>
                <a:lnTo>
                  <a:pt x="226352" y="147871"/>
                </a:lnTo>
                <a:close/>
                <a:moveTo>
                  <a:pt x="226352" y="0"/>
                </a:moveTo>
                <a:lnTo>
                  <a:pt x="226542" y="0"/>
                </a:lnTo>
                <a:lnTo>
                  <a:pt x="317384" y="0"/>
                </a:lnTo>
                <a:lnTo>
                  <a:pt x="570736" y="0"/>
                </a:lnTo>
                <a:lnTo>
                  <a:pt x="570736" y="359681"/>
                </a:lnTo>
                <a:lnTo>
                  <a:pt x="281534" y="359681"/>
                </a:lnTo>
                <a:lnTo>
                  <a:pt x="226352" y="359681"/>
                </a:lnTo>
                <a:lnTo>
                  <a:pt x="90842" y="359681"/>
                </a:lnTo>
                <a:lnTo>
                  <a:pt x="59152" y="359681"/>
                </a:lnTo>
                <a:lnTo>
                  <a:pt x="0" y="359681"/>
                </a:lnTo>
                <a:lnTo>
                  <a:pt x="226352" y="30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p>
        </p:txBody>
      </p:sp>
      <p:sp>
        <p:nvSpPr>
          <p:cNvPr id="6" name="Slide Number Placeholder 13">
            <a:extLst>
              <a:ext uri="{FF2B5EF4-FFF2-40B4-BE49-F238E27FC236}">
                <a16:creationId xmlns:a16="http://schemas.microsoft.com/office/drawing/2014/main" id="{8FABC2A3-307D-3272-0294-001F2B609B12}"/>
              </a:ext>
            </a:extLst>
          </p:cNvPr>
          <p:cNvSpPr>
            <a:spLocks noGrp="1"/>
          </p:cNvSpPr>
          <p:nvPr>
            <p:ph type="sldNum" sz="quarter" idx="10"/>
          </p:nvPr>
        </p:nvSpPr>
        <p:spPr>
          <a:xfrm>
            <a:off x="11614151" y="6334276"/>
            <a:ext cx="440804" cy="285600"/>
          </a:xfrm>
        </p:spPr>
        <p:txBody>
          <a:bodyPr/>
          <a:lstStyle/>
          <a:p>
            <a:fld id="{48F63A3B-78C7-47BE-AE5E-E10140E04643}" type="slidenum">
              <a:rPr lang="en-US" smtClean="0"/>
              <a:pPr/>
              <a:t>‹#›</a:t>
            </a:fld>
            <a:endParaRPr lang="en-US" dirty="0"/>
          </a:p>
        </p:txBody>
      </p:sp>
      <p:sp>
        <p:nvSpPr>
          <p:cNvPr id="10" name="TextBox 9">
            <a:extLst>
              <a:ext uri="{FF2B5EF4-FFF2-40B4-BE49-F238E27FC236}">
                <a16:creationId xmlns:a16="http://schemas.microsoft.com/office/drawing/2014/main" id="{51186266-7505-761E-25ED-97F93CAE330F}"/>
              </a:ext>
            </a:extLst>
          </p:cNvPr>
          <p:cNvSpPr txBox="1"/>
          <p:nvPr userDrawn="1"/>
        </p:nvSpPr>
        <p:spPr>
          <a:xfrm>
            <a:off x="5335645" y="6269327"/>
            <a:ext cx="6100482" cy="415498"/>
          </a:xfrm>
          <a:prstGeom prst="rect">
            <a:avLst/>
          </a:prstGeom>
          <a:noFill/>
        </p:spPr>
        <p:txBody>
          <a:bodyPr wrap="square">
            <a:spAutoFit/>
          </a:bodyPr>
          <a:lstStyle/>
          <a:p>
            <a:pPr algn="r" defTabSz="914400">
              <a:buClr>
                <a:srgbClr val="7F7F7F"/>
              </a:buClr>
              <a:buSzPts val="800"/>
              <a:defRPr/>
            </a:pPr>
            <a:r>
              <a:rPr kumimoji="0" lang="en-US" sz="1050" b="0" i="0" u="none" strike="noStrike" kern="1200" cap="none" spc="0" normalizeH="0" baseline="0" noProof="0" dirty="0">
                <a:ln>
                  <a:noFill/>
                </a:ln>
                <a:solidFill>
                  <a:schemeClr val="tx1"/>
                </a:solidFill>
                <a:effectLst/>
                <a:uLnTx/>
                <a:uFillTx/>
                <a:latin typeface="Century Gothic Regular"/>
                <a:ea typeface="Arial"/>
                <a:cs typeface="Arial"/>
                <a:sym typeface="Arial"/>
              </a:rPr>
              <a:t>©2025 ACRO</a:t>
            </a:r>
            <a:endParaRPr kumimoji="0" lang="en-US" sz="2800" b="0" i="0" u="none" strike="noStrike" kern="1200" cap="none" spc="0" normalizeH="0" baseline="0" noProof="0" dirty="0">
              <a:ln>
                <a:noFill/>
              </a:ln>
              <a:solidFill>
                <a:schemeClr val="tx1"/>
              </a:solidFill>
              <a:effectLst/>
              <a:uLnTx/>
              <a:uFillTx/>
              <a:latin typeface="Century Gothic Regular"/>
              <a:ea typeface="+mn-ea"/>
              <a:cs typeface="+mn-cs"/>
            </a:endParaRPr>
          </a:p>
          <a:p>
            <a:pPr marL="0" marR="0" lvl="0" indent="0" algn="r" defTabSz="914400" rtl="0" eaLnBrk="1" fontAlgn="auto" latinLnBrk="0" hangingPunct="1">
              <a:lnSpc>
                <a:spcPct val="100000"/>
              </a:lnSpc>
              <a:spcBef>
                <a:spcPts val="0"/>
              </a:spcBef>
              <a:spcAft>
                <a:spcPts val="0"/>
              </a:spcAft>
              <a:buClr>
                <a:srgbClr val="7F7F7F"/>
              </a:buClr>
              <a:buSzPts val="800"/>
              <a:buFont typeface="Arial"/>
              <a:buNone/>
              <a:tabLst/>
              <a:defRPr/>
            </a:pPr>
            <a:r>
              <a:rPr kumimoji="0" lang="en-US" sz="1050" b="0" i="0" u="none" strike="noStrike" kern="1200" cap="none" spc="0" normalizeH="0" baseline="0" noProof="0" dirty="0">
                <a:ln>
                  <a:noFill/>
                </a:ln>
                <a:solidFill>
                  <a:schemeClr val="tx1"/>
                </a:solidFill>
                <a:effectLst/>
                <a:uLnTx/>
                <a:uFillTx/>
                <a:latin typeface="Century Gothic Regular"/>
                <a:ea typeface="Arial"/>
                <a:cs typeface="Arial"/>
                <a:sym typeface="Arial"/>
              </a:rPr>
              <a:t>©2025 TRANSCELERATE BIOPHARMA INC., ALL RIGHTS RESERVED </a:t>
            </a:r>
            <a:endParaRPr kumimoji="0" lang="en-US" sz="2800" b="0" i="0" u="none" strike="noStrike" kern="1200" cap="none" spc="0" normalizeH="0" baseline="0" noProof="0" dirty="0">
              <a:ln>
                <a:noFill/>
              </a:ln>
              <a:solidFill>
                <a:schemeClr val="tx1"/>
              </a:solidFill>
              <a:effectLst/>
              <a:uLnTx/>
              <a:uFillTx/>
              <a:latin typeface="Century Gothic Regular"/>
              <a:ea typeface="+mn-ea"/>
              <a:cs typeface="+mn-cs"/>
            </a:endParaRPr>
          </a:p>
        </p:txBody>
      </p:sp>
    </p:spTree>
    <p:extLst>
      <p:ext uri="{BB962C8B-B14F-4D97-AF65-F5344CB8AC3E}">
        <p14:creationId xmlns:p14="http://schemas.microsoft.com/office/powerpoint/2010/main" val="28505858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3_Half slide orange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A54FB15A-6E6B-FC56-F488-BA450CD7580D}"/>
              </a:ext>
            </a:extLst>
          </p:cNvPr>
          <p:cNvSpPr>
            <a:spLocks noGrp="1"/>
          </p:cNvSpPr>
          <p:nvPr>
            <p:ph type="pic" sz="quarter" idx="13"/>
          </p:nvPr>
        </p:nvSpPr>
        <p:spPr>
          <a:xfrm>
            <a:off x="6095999" y="0"/>
            <a:ext cx="6096001" cy="6858000"/>
          </a:xfrm>
          <a:prstGeom prst="rect">
            <a:avLst/>
          </a:prstGeom>
        </p:spPr>
        <p:txBody>
          <a:bodyPr anchor="ctr"/>
          <a:lstStyle>
            <a:lvl1pPr algn="ctr">
              <a:defRPr/>
            </a:lvl1pPr>
          </a:lstStyle>
          <a:p>
            <a:endParaRPr lang="en-US" dirty="0"/>
          </a:p>
        </p:txBody>
      </p:sp>
      <p:sp>
        <p:nvSpPr>
          <p:cNvPr id="2" name="Rectangle 1">
            <a:extLst>
              <a:ext uri="{FF2B5EF4-FFF2-40B4-BE49-F238E27FC236}">
                <a16:creationId xmlns:a16="http://schemas.microsoft.com/office/drawing/2014/main" id="{5A70AE4F-1F1A-7205-633B-A8BD60F9281B}"/>
              </a:ext>
            </a:extLst>
          </p:cNvPr>
          <p:cNvSpPr/>
          <p:nvPr userDrawn="1"/>
        </p:nvSpPr>
        <p:spPr>
          <a:xfrm>
            <a:off x="-1" y="0"/>
            <a:ext cx="6096001" cy="6858000"/>
          </a:xfrm>
          <a:prstGeom prst="rect">
            <a:avLst/>
          </a:prstGeom>
          <a:solidFill>
            <a:srgbClr val="BD38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4D74B248-2DEA-B360-13E7-8FBE162FD963}"/>
              </a:ext>
            </a:extLst>
          </p:cNvPr>
          <p:cNvSpPr>
            <a:spLocks noGrp="1"/>
          </p:cNvSpPr>
          <p:nvPr>
            <p:ph type="ctrTitle" hasCustomPrompt="1"/>
          </p:nvPr>
        </p:nvSpPr>
        <p:spPr>
          <a:xfrm>
            <a:off x="768096" y="352451"/>
            <a:ext cx="4783394" cy="1476349"/>
          </a:xfrm>
          <a:prstGeom prst="rect">
            <a:avLst/>
          </a:prstGeom>
        </p:spPr>
        <p:txBody>
          <a:bodyPr lIns="0" anchor="b"/>
          <a:lstStyle>
            <a:lvl1pPr algn="l">
              <a:defRPr kumimoji="0" lang="en-US" sz="2800" b="1" i="0" u="none" strike="noStrike" kern="1200" cap="none" spc="0" normalizeH="0" baseline="0">
                <a:ln>
                  <a:noFill/>
                </a:ln>
                <a:solidFill>
                  <a:schemeClr val="bg1"/>
                </a:solidFill>
                <a:effectLst/>
                <a:uLnTx/>
                <a:uFillTx/>
                <a:latin typeface="+mj-lt"/>
                <a:ea typeface="+mn-ea"/>
                <a:cs typeface="Calibri Light" panose="020F0302020204030204" pitchFamily="34" charset="0"/>
              </a:defRPr>
            </a:lvl1pPr>
          </a:lstStyle>
          <a:p>
            <a:r>
              <a:rPr lang="en-US"/>
              <a:t>Click to edit master title style</a:t>
            </a:r>
          </a:p>
        </p:txBody>
      </p:sp>
      <p:sp>
        <p:nvSpPr>
          <p:cNvPr id="4" name="Content Placeholder 3">
            <a:extLst>
              <a:ext uri="{FF2B5EF4-FFF2-40B4-BE49-F238E27FC236}">
                <a16:creationId xmlns:a16="http://schemas.microsoft.com/office/drawing/2014/main" id="{576E9E34-57E7-D911-79FF-A1AF5648B754}"/>
              </a:ext>
            </a:extLst>
          </p:cNvPr>
          <p:cNvSpPr>
            <a:spLocks noGrp="1"/>
          </p:cNvSpPr>
          <p:nvPr>
            <p:ph sz="quarter" idx="12"/>
          </p:nvPr>
        </p:nvSpPr>
        <p:spPr>
          <a:xfrm>
            <a:off x="768350" y="2344994"/>
            <a:ext cx="4783140" cy="3598606"/>
          </a:xfrm>
          <a:prstGeom prst="rect">
            <a:avLst/>
          </a:prstGeom>
        </p:spPr>
        <p:txBody>
          <a:bodyPr lIns="0" tIns="0" rIns="0" bIns="0"/>
          <a:lstStyle>
            <a:lvl1pPr marL="0" indent="0">
              <a:buNone/>
              <a:defRPr sz="1600">
                <a:solidFill>
                  <a:schemeClr val="bg1"/>
                </a:solidFill>
              </a:defRPr>
            </a:lvl1pPr>
            <a:lvl2pPr marL="182880" indent="0">
              <a:buNone/>
              <a:defRPr>
                <a:solidFill>
                  <a:schemeClr val="bg1"/>
                </a:solidFill>
              </a:defRPr>
            </a:lvl2pPr>
            <a:lvl3pPr marL="365760" indent="0">
              <a:buNone/>
              <a:defRPr>
                <a:solidFill>
                  <a:schemeClr val="bg1"/>
                </a:solidFill>
              </a:defRPr>
            </a:lvl3pPr>
            <a:lvl4pPr marL="548640" indent="0">
              <a:buNone/>
              <a:defRPr>
                <a:solidFill>
                  <a:schemeClr val="bg1"/>
                </a:solidFill>
              </a:defRPr>
            </a:lvl4pPr>
            <a:lvl5pPr marL="731520" indent="0">
              <a:buNone/>
              <a:defRPr>
                <a:solidFill>
                  <a:schemeClr val="bg1"/>
                </a:solidFill>
              </a:defRPr>
            </a:lvl5pPr>
          </a:lstStyle>
          <a:p>
            <a:pPr lvl="0"/>
            <a:r>
              <a:rPr lang="en-US"/>
              <a:t>Click to edit Master text styles</a:t>
            </a:r>
          </a:p>
        </p:txBody>
      </p:sp>
      <p:sp>
        <p:nvSpPr>
          <p:cNvPr id="3" name="Freeform 6">
            <a:extLst>
              <a:ext uri="{FF2B5EF4-FFF2-40B4-BE49-F238E27FC236}">
                <a16:creationId xmlns:a16="http://schemas.microsoft.com/office/drawing/2014/main" id="{F981E4A8-270A-92B8-01EF-E632B2E76625}"/>
              </a:ext>
            </a:extLst>
          </p:cNvPr>
          <p:cNvSpPr/>
          <p:nvPr userDrawn="1"/>
        </p:nvSpPr>
        <p:spPr>
          <a:xfrm>
            <a:off x="11393186" y="6297235"/>
            <a:ext cx="317384" cy="359681"/>
          </a:xfrm>
          <a:custGeom>
            <a:avLst/>
            <a:gdLst>
              <a:gd name="connsiteX0" fmla="*/ 226542 w 317384"/>
              <a:gd name="connsiteY0" fmla="*/ 0 h 359681"/>
              <a:gd name="connsiteX1" fmla="*/ 317384 w 317384"/>
              <a:gd name="connsiteY1" fmla="*/ 0 h 359681"/>
              <a:gd name="connsiteX2" fmla="*/ 90842 w 317384"/>
              <a:gd name="connsiteY2" fmla="*/ 359681 h 359681"/>
              <a:gd name="connsiteX3" fmla="*/ 0 w 317384"/>
              <a:gd name="connsiteY3" fmla="*/ 359681 h 359681"/>
            </a:gdLst>
            <a:ahLst/>
            <a:cxnLst>
              <a:cxn ang="0">
                <a:pos x="connsiteX0" y="connsiteY0"/>
              </a:cxn>
              <a:cxn ang="0">
                <a:pos x="connsiteX1" y="connsiteY1"/>
              </a:cxn>
              <a:cxn ang="0">
                <a:pos x="connsiteX2" y="connsiteY2"/>
              </a:cxn>
              <a:cxn ang="0">
                <a:pos x="connsiteX3" y="connsiteY3"/>
              </a:cxn>
            </a:cxnLst>
            <a:rect l="l" t="t" r="r" b="b"/>
            <a:pathLst>
              <a:path w="317384" h="359681">
                <a:moveTo>
                  <a:pt x="226542" y="0"/>
                </a:moveTo>
                <a:lnTo>
                  <a:pt x="317384" y="0"/>
                </a:lnTo>
                <a:lnTo>
                  <a:pt x="90842" y="359681"/>
                </a:lnTo>
                <a:lnTo>
                  <a:pt x="0" y="359681"/>
                </a:lnTo>
                <a:close/>
              </a:path>
            </a:pathLst>
          </a:custGeom>
          <a:solidFill>
            <a:srgbClr val="00324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400" dirty="0"/>
          </a:p>
        </p:txBody>
      </p:sp>
      <p:sp>
        <p:nvSpPr>
          <p:cNvPr id="5" name="Freeform 7">
            <a:extLst>
              <a:ext uri="{FF2B5EF4-FFF2-40B4-BE49-F238E27FC236}">
                <a16:creationId xmlns:a16="http://schemas.microsoft.com/office/drawing/2014/main" id="{DE3169A2-10D2-9C2A-4791-B398A1EB0906}"/>
              </a:ext>
            </a:extLst>
          </p:cNvPr>
          <p:cNvSpPr/>
          <p:nvPr userDrawn="1"/>
        </p:nvSpPr>
        <p:spPr>
          <a:xfrm>
            <a:off x="11484218" y="6297235"/>
            <a:ext cx="570736" cy="359681"/>
          </a:xfrm>
          <a:custGeom>
            <a:avLst/>
            <a:gdLst>
              <a:gd name="connsiteX0" fmla="*/ 226352 w 570736"/>
              <a:gd name="connsiteY0" fmla="*/ 144532 h 359681"/>
              <a:gd name="connsiteX1" fmla="*/ 224249 w 570736"/>
              <a:gd name="connsiteY1" fmla="*/ 147871 h 359681"/>
              <a:gd name="connsiteX2" fmla="*/ 226352 w 570736"/>
              <a:gd name="connsiteY2" fmla="*/ 147871 h 359681"/>
              <a:gd name="connsiteX3" fmla="*/ 226352 w 570736"/>
              <a:gd name="connsiteY3" fmla="*/ 0 h 359681"/>
              <a:gd name="connsiteX4" fmla="*/ 226542 w 570736"/>
              <a:gd name="connsiteY4" fmla="*/ 0 h 359681"/>
              <a:gd name="connsiteX5" fmla="*/ 317384 w 570736"/>
              <a:gd name="connsiteY5" fmla="*/ 0 h 359681"/>
              <a:gd name="connsiteX6" fmla="*/ 570736 w 570736"/>
              <a:gd name="connsiteY6" fmla="*/ 0 h 359681"/>
              <a:gd name="connsiteX7" fmla="*/ 570736 w 570736"/>
              <a:gd name="connsiteY7" fmla="*/ 359681 h 359681"/>
              <a:gd name="connsiteX8" fmla="*/ 281534 w 570736"/>
              <a:gd name="connsiteY8" fmla="*/ 359681 h 359681"/>
              <a:gd name="connsiteX9" fmla="*/ 226352 w 570736"/>
              <a:gd name="connsiteY9" fmla="*/ 359681 h 359681"/>
              <a:gd name="connsiteX10" fmla="*/ 90842 w 570736"/>
              <a:gd name="connsiteY10" fmla="*/ 359681 h 359681"/>
              <a:gd name="connsiteX11" fmla="*/ 59152 w 570736"/>
              <a:gd name="connsiteY11" fmla="*/ 359681 h 359681"/>
              <a:gd name="connsiteX12" fmla="*/ 0 w 570736"/>
              <a:gd name="connsiteY12" fmla="*/ 359681 h 359681"/>
              <a:gd name="connsiteX13" fmla="*/ 226352 w 570736"/>
              <a:gd name="connsiteY13" fmla="*/ 302 h 359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70736" h="359681">
                <a:moveTo>
                  <a:pt x="226352" y="144532"/>
                </a:moveTo>
                <a:lnTo>
                  <a:pt x="224249" y="147871"/>
                </a:lnTo>
                <a:lnTo>
                  <a:pt x="226352" y="147871"/>
                </a:lnTo>
                <a:close/>
                <a:moveTo>
                  <a:pt x="226352" y="0"/>
                </a:moveTo>
                <a:lnTo>
                  <a:pt x="226542" y="0"/>
                </a:lnTo>
                <a:lnTo>
                  <a:pt x="317384" y="0"/>
                </a:lnTo>
                <a:lnTo>
                  <a:pt x="570736" y="0"/>
                </a:lnTo>
                <a:lnTo>
                  <a:pt x="570736" y="359681"/>
                </a:lnTo>
                <a:lnTo>
                  <a:pt x="281534" y="359681"/>
                </a:lnTo>
                <a:lnTo>
                  <a:pt x="226352" y="359681"/>
                </a:lnTo>
                <a:lnTo>
                  <a:pt x="90842" y="359681"/>
                </a:lnTo>
                <a:lnTo>
                  <a:pt x="59152" y="359681"/>
                </a:lnTo>
                <a:lnTo>
                  <a:pt x="0" y="359681"/>
                </a:lnTo>
                <a:lnTo>
                  <a:pt x="226352" y="30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p>
        </p:txBody>
      </p:sp>
      <p:sp>
        <p:nvSpPr>
          <p:cNvPr id="6" name="Slide Number Placeholder 13">
            <a:extLst>
              <a:ext uri="{FF2B5EF4-FFF2-40B4-BE49-F238E27FC236}">
                <a16:creationId xmlns:a16="http://schemas.microsoft.com/office/drawing/2014/main" id="{D99F8986-D7B7-97ED-8FAA-5FB38355923B}"/>
              </a:ext>
            </a:extLst>
          </p:cNvPr>
          <p:cNvSpPr>
            <a:spLocks noGrp="1"/>
          </p:cNvSpPr>
          <p:nvPr>
            <p:ph type="sldNum" sz="quarter" idx="10"/>
          </p:nvPr>
        </p:nvSpPr>
        <p:spPr>
          <a:xfrm>
            <a:off x="11614151" y="6334276"/>
            <a:ext cx="440804" cy="285600"/>
          </a:xfrm>
        </p:spPr>
        <p:txBody>
          <a:bodyPr/>
          <a:lstStyle/>
          <a:p>
            <a:fld id="{48F63A3B-78C7-47BE-AE5E-E10140E04643}" type="slidenum">
              <a:rPr lang="en-US" smtClean="0"/>
              <a:pPr/>
              <a:t>‹#›</a:t>
            </a:fld>
            <a:endParaRPr lang="en-US" dirty="0"/>
          </a:p>
        </p:txBody>
      </p:sp>
      <p:sp>
        <p:nvSpPr>
          <p:cNvPr id="10" name="TextBox 9">
            <a:extLst>
              <a:ext uri="{FF2B5EF4-FFF2-40B4-BE49-F238E27FC236}">
                <a16:creationId xmlns:a16="http://schemas.microsoft.com/office/drawing/2014/main" id="{DF4B8E52-3DEA-4372-F7D5-85511B7AFF46}"/>
              </a:ext>
            </a:extLst>
          </p:cNvPr>
          <p:cNvSpPr txBox="1"/>
          <p:nvPr userDrawn="1"/>
        </p:nvSpPr>
        <p:spPr>
          <a:xfrm>
            <a:off x="5335645" y="6269327"/>
            <a:ext cx="6100482" cy="415498"/>
          </a:xfrm>
          <a:prstGeom prst="rect">
            <a:avLst/>
          </a:prstGeom>
          <a:noFill/>
        </p:spPr>
        <p:txBody>
          <a:bodyPr wrap="square">
            <a:spAutoFit/>
          </a:bodyPr>
          <a:lstStyle/>
          <a:p>
            <a:pPr algn="r" defTabSz="914400">
              <a:buClr>
                <a:srgbClr val="7F7F7F"/>
              </a:buClr>
              <a:buSzPts val="800"/>
              <a:defRPr/>
            </a:pPr>
            <a:r>
              <a:rPr kumimoji="0" lang="en-US" sz="1050" b="0" i="0" u="none" strike="noStrike" kern="1200" cap="none" spc="0" normalizeH="0" baseline="0" noProof="0" dirty="0">
                <a:ln>
                  <a:noFill/>
                </a:ln>
                <a:solidFill>
                  <a:schemeClr val="tx1"/>
                </a:solidFill>
                <a:effectLst/>
                <a:uLnTx/>
                <a:uFillTx/>
                <a:latin typeface="Century Gothic Regular"/>
                <a:ea typeface="Arial"/>
                <a:cs typeface="Arial"/>
                <a:sym typeface="Arial"/>
              </a:rPr>
              <a:t>©2025 ACRO</a:t>
            </a:r>
            <a:endParaRPr kumimoji="0" lang="en-US" sz="2800" b="0" i="0" u="none" strike="noStrike" kern="1200" cap="none" spc="0" normalizeH="0" baseline="0" noProof="0" dirty="0">
              <a:ln>
                <a:noFill/>
              </a:ln>
              <a:solidFill>
                <a:schemeClr val="tx1"/>
              </a:solidFill>
              <a:effectLst/>
              <a:uLnTx/>
              <a:uFillTx/>
              <a:latin typeface="Century Gothic Regular"/>
              <a:ea typeface="+mn-ea"/>
              <a:cs typeface="+mn-cs"/>
            </a:endParaRPr>
          </a:p>
          <a:p>
            <a:pPr marL="0" marR="0" lvl="0" indent="0" algn="r" defTabSz="914400" rtl="0" eaLnBrk="1" fontAlgn="auto" latinLnBrk="0" hangingPunct="1">
              <a:lnSpc>
                <a:spcPct val="100000"/>
              </a:lnSpc>
              <a:spcBef>
                <a:spcPts val="0"/>
              </a:spcBef>
              <a:spcAft>
                <a:spcPts val="0"/>
              </a:spcAft>
              <a:buClr>
                <a:srgbClr val="7F7F7F"/>
              </a:buClr>
              <a:buSzPts val="800"/>
              <a:buFont typeface="Arial"/>
              <a:buNone/>
              <a:tabLst/>
              <a:defRPr/>
            </a:pPr>
            <a:r>
              <a:rPr kumimoji="0" lang="en-US" sz="1050" b="0" i="0" u="none" strike="noStrike" kern="1200" cap="none" spc="0" normalizeH="0" baseline="0" noProof="0" dirty="0">
                <a:ln>
                  <a:noFill/>
                </a:ln>
                <a:solidFill>
                  <a:schemeClr val="tx1"/>
                </a:solidFill>
                <a:effectLst/>
                <a:uLnTx/>
                <a:uFillTx/>
                <a:latin typeface="Century Gothic Regular"/>
                <a:ea typeface="Arial"/>
                <a:cs typeface="Arial"/>
                <a:sym typeface="Arial"/>
              </a:rPr>
              <a:t>©2025 TRANSCELERATE BIOPHARMA INC., ALL RIGHTS RESERVED </a:t>
            </a:r>
            <a:endParaRPr kumimoji="0" lang="en-US" sz="2800" b="0" i="0" u="none" strike="noStrike" kern="1200" cap="none" spc="0" normalizeH="0" baseline="0" noProof="0" dirty="0">
              <a:ln>
                <a:noFill/>
              </a:ln>
              <a:solidFill>
                <a:schemeClr val="tx1"/>
              </a:solidFill>
              <a:effectLst/>
              <a:uLnTx/>
              <a:uFillTx/>
              <a:latin typeface="Century Gothic Regular"/>
              <a:ea typeface="+mn-ea"/>
              <a:cs typeface="+mn-cs"/>
            </a:endParaRPr>
          </a:p>
        </p:txBody>
      </p:sp>
    </p:spTree>
    <p:extLst>
      <p:ext uri="{BB962C8B-B14F-4D97-AF65-F5344CB8AC3E}">
        <p14:creationId xmlns:p14="http://schemas.microsoft.com/office/powerpoint/2010/main" val="3138528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4_Half slide orange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A54FB15A-6E6B-FC56-F488-BA450CD7580D}"/>
              </a:ext>
            </a:extLst>
          </p:cNvPr>
          <p:cNvSpPr>
            <a:spLocks noGrp="1"/>
          </p:cNvSpPr>
          <p:nvPr>
            <p:ph type="pic" sz="quarter" idx="13"/>
          </p:nvPr>
        </p:nvSpPr>
        <p:spPr>
          <a:xfrm>
            <a:off x="4791137" y="0"/>
            <a:ext cx="7400864" cy="6858000"/>
          </a:xfrm>
          <a:prstGeom prst="rect">
            <a:avLst/>
          </a:prstGeom>
        </p:spPr>
        <p:txBody>
          <a:bodyPr anchor="ctr"/>
          <a:lstStyle>
            <a:lvl1pPr algn="ctr">
              <a:defRPr/>
            </a:lvl1pPr>
          </a:lstStyle>
          <a:p>
            <a:endParaRPr lang="en-US" dirty="0"/>
          </a:p>
        </p:txBody>
      </p:sp>
      <p:sp>
        <p:nvSpPr>
          <p:cNvPr id="2" name="Rectangle 1">
            <a:extLst>
              <a:ext uri="{FF2B5EF4-FFF2-40B4-BE49-F238E27FC236}">
                <a16:creationId xmlns:a16="http://schemas.microsoft.com/office/drawing/2014/main" id="{5A70AE4F-1F1A-7205-633B-A8BD60F9281B}"/>
              </a:ext>
            </a:extLst>
          </p:cNvPr>
          <p:cNvSpPr/>
          <p:nvPr userDrawn="1"/>
        </p:nvSpPr>
        <p:spPr>
          <a:xfrm>
            <a:off x="-1" y="0"/>
            <a:ext cx="479113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4D74B248-2DEA-B360-13E7-8FBE162FD963}"/>
              </a:ext>
            </a:extLst>
          </p:cNvPr>
          <p:cNvSpPr>
            <a:spLocks noGrp="1"/>
          </p:cNvSpPr>
          <p:nvPr>
            <p:ph type="ctrTitle" hasCustomPrompt="1"/>
          </p:nvPr>
        </p:nvSpPr>
        <p:spPr>
          <a:xfrm>
            <a:off x="768096" y="352451"/>
            <a:ext cx="3164379" cy="1476349"/>
          </a:xfrm>
          <a:prstGeom prst="rect">
            <a:avLst/>
          </a:prstGeom>
        </p:spPr>
        <p:txBody>
          <a:bodyPr lIns="0" anchor="b"/>
          <a:lstStyle>
            <a:lvl1pPr algn="l">
              <a:defRPr kumimoji="0" lang="en-US" sz="2800" b="1" i="0" u="none" strike="noStrike" kern="1200" cap="none" spc="0" normalizeH="0" baseline="0">
                <a:ln>
                  <a:noFill/>
                </a:ln>
                <a:solidFill>
                  <a:schemeClr val="bg1"/>
                </a:solidFill>
                <a:effectLst/>
                <a:uLnTx/>
                <a:uFillTx/>
                <a:latin typeface="+mj-lt"/>
                <a:ea typeface="+mn-ea"/>
                <a:cs typeface="Calibri Light" panose="020F0302020204030204" pitchFamily="34" charset="0"/>
              </a:defRPr>
            </a:lvl1pPr>
          </a:lstStyle>
          <a:p>
            <a:r>
              <a:rPr lang="en-US"/>
              <a:t>Click to edit master title style</a:t>
            </a:r>
          </a:p>
        </p:txBody>
      </p:sp>
      <p:sp>
        <p:nvSpPr>
          <p:cNvPr id="4" name="Content Placeholder 3">
            <a:extLst>
              <a:ext uri="{FF2B5EF4-FFF2-40B4-BE49-F238E27FC236}">
                <a16:creationId xmlns:a16="http://schemas.microsoft.com/office/drawing/2014/main" id="{576E9E34-57E7-D911-79FF-A1AF5648B754}"/>
              </a:ext>
            </a:extLst>
          </p:cNvPr>
          <p:cNvSpPr>
            <a:spLocks noGrp="1"/>
          </p:cNvSpPr>
          <p:nvPr>
            <p:ph sz="quarter" idx="12"/>
          </p:nvPr>
        </p:nvSpPr>
        <p:spPr>
          <a:xfrm>
            <a:off x="768350" y="2344994"/>
            <a:ext cx="3164379" cy="3598606"/>
          </a:xfrm>
          <a:prstGeom prst="rect">
            <a:avLst/>
          </a:prstGeom>
        </p:spPr>
        <p:txBody>
          <a:bodyPr lIns="0" tIns="0" rIns="0" bIns="0"/>
          <a:lstStyle>
            <a:lvl1pPr marL="0" indent="0">
              <a:buNone/>
              <a:defRPr sz="1600">
                <a:solidFill>
                  <a:schemeClr val="bg1"/>
                </a:solidFill>
              </a:defRPr>
            </a:lvl1pPr>
            <a:lvl2pPr marL="182880" indent="0">
              <a:buNone/>
              <a:defRPr>
                <a:solidFill>
                  <a:schemeClr val="bg1"/>
                </a:solidFill>
              </a:defRPr>
            </a:lvl2pPr>
            <a:lvl3pPr marL="365760" indent="0">
              <a:buNone/>
              <a:defRPr>
                <a:solidFill>
                  <a:schemeClr val="bg1"/>
                </a:solidFill>
              </a:defRPr>
            </a:lvl3pPr>
            <a:lvl4pPr marL="548640" indent="0">
              <a:buNone/>
              <a:defRPr>
                <a:solidFill>
                  <a:schemeClr val="bg1"/>
                </a:solidFill>
              </a:defRPr>
            </a:lvl4pPr>
            <a:lvl5pPr marL="731520" indent="0">
              <a:buNone/>
              <a:defRPr>
                <a:solidFill>
                  <a:schemeClr val="bg1"/>
                </a:solidFill>
              </a:defRPr>
            </a:lvl5pPr>
          </a:lstStyle>
          <a:p>
            <a:pPr lvl="0"/>
            <a:r>
              <a:rPr lang="en-US"/>
              <a:t>Click to edit Master text styles</a:t>
            </a:r>
          </a:p>
        </p:txBody>
      </p:sp>
      <p:sp>
        <p:nvSpPr>
          <p:cNvPr id="3" name="Freeform 6">
            <a:extLst>
              <a:ext uri="{FF2B5EF4-FFF2-40B4-BE49-F238E27FC236}">
                <a16:creationId xmlns:a16="http://schemas.microsoft.com/office/drawing/2014/main" id="{6BB00340-3382-BB44-7BEE-F9397B46C4EB}"/>
              </a:ext>
            </a:extLst>
          </p:cNvPr>
          <p:cNvSpPr/>
          <p:nvPr userDrawn="1"/>
        </p:nvSpPr>
        <p:spPr>
          <a:xfrm>
            <a:off x="11393186" y="6297235"/>
            <a:ext cx="317384" cy="359681"/>
          </a:xfrm>
          <a:custGeom>
            <a:avLst/>
            <a:gdLst>
              <a:gd name="connsiteX0" fmla="*/ 226542 w 317384"/>
              <a:gd name="connsiteY0" fmla="*/ 0 h 359681"/>
              <a:gd name="connsiteX1" fmla="*/ 317384 w 317384"/>
              <a:gd name="connsiteY1" fmla="*/ 0 h 359681"/>
              <a:gd name="connsiteX2" fmla="*/ 90842 w 317384"/>
              <a:gd name="connsiteY2" fmla="*/ 359681 h 359681"/>
              <a:gd name="connsiteX3" fmla="*/ 0 w 317384"/>
              <a:gd name="connsiteY3" fmla="*/ 359681 h 359681"/>
            </a:gdLst>
            <a:ahLst/>
            <a:cxnLst>
              <a:cxn ang="0">
                <a:pos x="connsiteX0" y="connsiteY0"/>
              </a:cxn>
              <a:cxn ang="0">
                <a:pos x="connsiteX1" y="connsiteY1"/>
              </a:cxn>
              <a:cxn ang="0">
                <a:pos x="connsiteX2" y="connsiteY2"/>
              </a:cxn>
              <a:cxn ang="0">
                <a:pos x="connsiteX3" y="connsiteY3"/>
              </a:cxn>
            </a:cxnLst>
            <a:rect l="l" t="t" r="r" b="b"/>
            <a:pathLst>
              <a:path w="317384" h="359681">
                <a:moveTo>
                  <a:pt x="226542" y="0"/>
                </a:moveTo>
                <a:lnTo>
                  <a:pt x="317384" y="0"/>
                </a:lnTo>
                <a:lnTo>
                  <a:pt x="90842" y="359681"/>
                </a:lnTo>
                <a:lnTo>
                  <a:pt x="0" y="359681"/>
                </a:lnTo>
                <a:close/>
              </a:path>
            </a:pathLst>
          </a:custGeom>
          <a:solidFill>
            <a:srgbClr val="00324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400" dirty="0"/>
          </a:p>
        </p:txBody>
      </p:sp>
      <p:sp>
        <p:nvSpPr>
          <p:cNvPr id="5" name="Freeform 7">
            <a:extLst>
              <a:ext uri="{FF2B5EF4-FFF2-40B4-BE49-F238E27FC236}">
                <a16:creationId xmlns:a16="http://schemas.microsoft.com/office/drawing/2014/main" id="{177D88BE-444A-11FF-AE58-58C96BFBB2D2}"/>
              </a:ext>
            </a:extLst>
          </p:cNvPr>
          <p:cNvSpPr/>
          <p:nvPr userDrawn="1"/>
        </p:nvSpPr>
        <p:spPr>
          <a:xfrm>
            <a:off x="11484218" y="6297235"/>
            <a:ext cx="570736" cy="359681"/>
          </a:xfrm>
          <a:custGeom>
            <a:avLst/>
            <a:gdLst>
              <a:gd name="connsiteX0" fmla="*/ 226352 w 570736"/>
              <a:gd name="connsiteY0" fmla="*/ 144532 h 359681"/>
              <a:gd name="connsiteX1" fmla="*/ 224249 w 570736"/>
              <a:gd name="connsiteY1" fmla="*/ 147871 h 359681"/>
              <a:gd name="connsiteX2" fmla="*/ 226352 w 570736"/>
              <a:gd name="connsiteY2" fmla="*/ 147871 h 359681"/>
              <a:gd name="connsiteX3" fmla="*/ 226352 w 570736"/>
              <a:gd name="connsiteY3" fmla="*/ 0 h 359681"/>
              <a:gd name="connsiteX4" fmla="*/ 226542 w 570736"/>
              <a:gd name="connsiteY4" fmla="*/ 0 h 359681"/>
              <a:gd name="connsiteX5" fmla="*/ 317384 w 570736"/>
              <a:gd name="connsiteY5" fmla="*/ 0 h 359681"/>
              <a:gd name="connsiteX6" fmla="*/ 570736 w 570736"/>
              <a:gd name="connsiteY6" fmla="*/ 0 h 359681"/>
              <a:gd name="connsiteX7" fmla="*/ 570736 w 570736"/>
              <a:gd name="connsiteY7" fmla="*/ 359681 h 359681"/>
              <a:gd name="connsiteX8" fmla="*/ 281534 w 570736"/>
              <a:gd name="connsiteY8" fmla="*/ 359681 h 359681"/>
              <a:gd name="connsiteX9" fmla="*/ 226352 w 570736"/>
              <a:gd name="connsiteY9" fmla="*/ 359681 h 359681"/>
              <a:gd name="connsiteX10" fmla="*/ 90842 w 570736"/>
              <a:gd name="connsiteY10" fmla="*/ 359681 h 359681"/>
              <a:gd name="connsiteX11" fmla="*/ 59152 w 570736"/>
              <a:gd name="connsiteY11" fmla="*/ 359681 h 359681"/>
              <a:gd name="connsiteX12" fmla="*/ 0 w 570736"/>
              <a:gd name="connsiteY12" fmla="*/ 359681 h 359681"/>
              <a:gd name="connsiteX13" fmla="*/ 226352 w 570736"/>
              <a:gd name="connsiteY13" fmla="*/ 302 h 359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70736" h="359681">
                <a:moveTo>
                  <a:pt x="226352" y="144532"/>
                </a:moveTo>
                <a:lnTo>
                  <a:pt x="224249" y="147871"/>
                </a:lnTo>
                <a:lnTo>
                  <a:pt x="226352" y="147871"/>
                </a:lnTo>
                <a:close/>
                <a:moveTo>
                  <a:pt x="226352" y="0"/>
                </a:moveTo>
                <a:lnTo>
                  <a:pt x="226542" y="0"/>
                </a:lnTo>
                <a:lnTo>
                  <a:pt x="317384" y="0"/>
                </a:lnTo>
                <a:lnTo>
                  <a:pt x="570736" y="0"/>
                </a:lnTo>
                <a:lnTo>
                  <a:pt x="570736" y="359681"/>
                </a:lnTo>
                <a:lnTo>
                  <a:pt x="281534" y="359681"/>
                </a:lnTo>
                <a:lnTo>
                  <a:pt x="226352" y="359681"/>
                </a:lnTo>
                <a:lnTo>
                  <a:pt x="90842" y="359681"/>
                </a:lnTo>
                <a:lnTo>
                  <a:pt x="59152" y="359681"/>
                </a:lnTo>
                <a:lnTo>
                  <a:pt x="0" y="359681"/>
                </a:lnTo>
                <a:lnTo>
                  <a:pt x="226352" y="30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p>
        </p:txBody>
      </p:sp>
      <p:sp>
        <p:nvSpPr>
          <p:cNvPr id="6" name="Slide Number Placeholder 13">
            <a:extLst>
              <a:ext uri="{FF2B5EF4-FFF2-40B4-BE49-F238E27FC236}">
                <a16:creationId xmlns:a16="http://schemas.microsoft.com/office/drawing/2014/main" id="{05C394F6-0C8A-E6F4-2358-D2E33631591D}"/>
              </a:ext>
            </a:extLst>
          </p:cNvPr>
          <p:cNvSpPr>
            <a:spLocks noGrp="1"/>
          </p:cNvSpPr>
          <p:nvPr>
            <p:ph type="sldNum" sz="quarter" idx="10"/>
          </p:nvPr>
        </p:nvSpPr>
        <p:spPr>
          <a:xfrm>
            <a:off x="11614151" y="6334276"/>
            <a:ext cx="440804" cy="285600"/>
          </a:xfrm>
        </p:spPr>
        <p:txBody>
          <a:bodyPr/>
          <a:lstStyle/>
          <a:p>
            <a:fld id="{48F63A3B-78C7-47BE-AE5E-E10140E04643}" type="slidenum">
              <a:rPr lang="en-US" smtClean="0"/>
              <a:pPr/>
              <a:t>‹#›</a:t>
            </a:fld>
            <a:endParaRPr lang="en-US" dirty="0"/>
          </a:p>
        </p:txBody>
      </p:sp>
      <p:sp>
        <p:nvSpPr>
          <p:cNvPr id="10" name="TextBox 9">
            <a:extLst>
              <a:ext uri="{FF2B5EF4-FFF2-40B4-BE49-F238E27FC236}">
                <a16:creationId xmlns:a16="http://schemas.microsoft.com/office/drawing/2014/main" id="{FC9B4FD0-CB6B-AF35-4BD1-C002F1D2967A}"/>
              </a:ext>
            </a:extLst>
          </p:cNvPr>
          <p:cNvSpPr txBox="1"/>
          <p:nvPr userDrawn="1"/>
        </p:nvSpPr>
        <p:spPr>
          <a:xfrm>
            <a:off x="5335645" y="6269327"/>
            <a:ext cx="6100482" cy="415498"/>
          </a:xfrm>
          <a:prstGeom prst="rect">
            <a:avLst/>
          </a:prstGeom>
          <a:noFill/>
        </p:spPr>
        <p:txBody>
          <a:bodyPr wrap="square">
            <a:spAutoFit/>
          </a:bodyPr>
          <a:lstStyle/>
          <a:p>
            <a:pPr algn="r" defTabSz="914400">
              <a:buClr>
                <a:srgbClr val="7F7F7F"/>
              </a:buClr>
              <a:buSzPts val="800"/>
              <a:defRPr/>
            </a:pPr>
            <a:r>
              <a:rPr kumimoji="0" lang="en-US" sz="1050" b="0" i="0" u="none" strike="noStrike" kern="1200" cap="none" spc="0" normalizeH="0" baseline="0" noProof="0" dirty="0">
                <a:ln>
                  <a:noFill/>
                </a:ln>
                <a:solidFill>
                  <a:schemeClr val="tx1"/>
                </a:solidFill>
                <a:effectLst/>
                <a:uLnTx/>
                <a:uFillTx/>
                <a:latin typeface="Century Gothic Regular"/>
                <a:ea typeface="Arial"/>
                <a:cs typeface="Arial"/>
                <a:sym typeface="Arial"/>
              </a:rPr>
              <a:t>©2025 ACRO</a:t>
            </a:r>
            <a:endParaRPr kumimoji="0" lang="en-US" sz="2800" b="0" i="0" u="none" strike="noStrike" kern="1200" cap="none" spc="0" normalizeH="0" baseline="0" noProof="0" dirty="0">
              <a:ln>
                <a:noFill/>
              </a:ln>
              <a:solidFill>
                <a:schemeClr val="tx1"/>
              </a:solidFill>
              <a:effectLst/>
              <a:uLnTx/>
              <a:uFillTx/>
              <a:latin typeface="Century Gothic Regular"/>
              <a:ea typeface="+mn-ea"/>
              <a:cs typeface="+mn-cs"/>
            </a:endParaRPr>
          </a:p>
          <a:p>
            <a:pPr marL="0" marR="0" lvl="0" indent="0" algn="r" defTabSz="914400" rtl="0" eaLnBrk="1" fontAlgn="auto" latinLnBrk="0" hangingPunct="1">
              <a:lnSpc>
                <a:spcPct val="100000"/>
              </a:lnSpc>
              <a:spcBef>
                <a:spcPts val="0"/>
              </a:spcBef>
              <a:spcAft>
                <a:spcPts val="0"/>
              </a:spcAft>
              <a:buClr>
                <a:srgbClr val="7F7F7F"/>
              </a:buClr>
              <a:buSzPts val="800"/>
              <a:buFont typeface="Arial"/>
              <a:buNone/>
              <a:tabLst/>
              <a:defRPr/>
            </a:pPr>
            <a:r>
              <a:rPr kumimoji="0" lang="en-US" sz="1050" b="0" i="0" u="none" strike="noStrike" kern="1200" cap="none" spc="0" normalizeH="0" baseline="0" noProof="0" dirty="0">
                <a:ln>
                  <a:noFill/>
                </a:ln>
                <a:solidFill>
                  <a:schemeClr val="tx1"/>
                </a:solidFill>
                <a:effectLst/>
                <a:uLnTx/>
                <a:uFillTx/>
                <a:latin typeface="Century Gothic Regular"/>
                <a:ea typeface="Arial"/>
                <a:cs typeface="Arial"/>
                <a:sym typeface="Arial"/>
              </a:rPr>
              <a:t>©2025 TRANSCELERATE BIOPHARMA INC., ALL RIGHTS RESERVED </a:t>
            </a:r>
            <a:endParaRPr kumimoji="0" lang="en-US" sz="2800" b="0" i="0" u="none" strike="noStrike" kern="1200" cap="none" spc="0" normalizeH="0" baseline="0" noProof="0" dirty="0">
              <a:ln>
                <a:noFill/>
              </a:ln>
              <a:solidFill>
                <a:schemeClr val="tx1"/>
              </a:solidFill>
              <a:effectLst/>
              <a:uLnTx/>
              <a:uFillTx/>
              <a:latin typeface="Century Gothic Regular"/>
              <a:ea typeface="+mn-ea"/>
              <a:cs typeface="+mn-cs"/>
            </a:endParaRPr>
          </a:p>
        </p:txBody>
      </p:sp>
    </p:spTree>
    <p:extLst>
      <p:ext uri="{BB962C8B-B14F-4D97-AF65-F5344CB8AC3E}">
        <p14:creationId xmlns:p14="http://schemas.microsoft.com/office/powerpoint/2010/main" val="40972640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Half slide blue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A54FB15A-6E6B-FC56-F488-BA450CD7580D}"/>
              </a:ext>
            </a:extLst>
          </p:cNvPr>
          <p:cNvSpPr>
            <a:spLocks noGrp="1"/>
          </p:cNvSpPr>
          <p:nvPr>
            <p:ph type="pic" sz="quarter" idx="13"/>
          </p:nvPr>
        </p:nvSpPr>
        <p:spPr>
          <a:xfrm>
            <a:off x="6095999" y="0"/>
            <a:ext cx="6096001" cy="6858000"/>
          </a:xfrm>
          <a:prstGeom prst="rect">
            <a:avLst/>
          </a:prstGeom>
        </p:spPr>
        <p:txBody>
          <a:bodyPr anchor="ctr"/>
          <a:lstStyle>
            <a:lvl1pPr algn="ctr">
              <a:defRPr/>
            </a:lvl1pPr>
          </a:lstStyle>
          <a:p>
            <a:endParaRPr lang="en-US" dirty="0"/>
          </a:p>
        </p:txBody>
      </p:sp>
      <p:sp>
        <p:nvSpPr>
          <p:cNvPr id="2" name="Rectangle 1">
            <a:extLst>
              <a:ext uri="{FF2B5EF4-FFF2-40B4-BE49-F238E27FC236}">
                <a16:creationId xmlns:a16="http://schemas.microsoft.com/office/drawing/2014/main" id="{5A70AE4F-1F1A-7205-633B-A8BD60F9281B}"/>
              </a:ext>
            </a:extLst>
          </p:cNvPr>
          <p:cNvSpPr/>
          <p:nvPr userDrawn="1"/>
        </p:nvSpPr>
        <p:spPr>
          <a:xfrm>
            <a:off x="-1" y="0"/>
            <a:ext cx="6096001" cy="6858000"/>
          </a:xfrm>
          <a:prstGeom prst="rect">
            <a:avLst/>
          </a:prstGeom>
          <a:solidFill>
            <a:srgbClr val="FAB3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4D74B248-2DEA-B360-13E7-8FBE162FD963}"/>
              </a:ext>
            </a:extLst>
          </p:cNvPr>
          <p:cNvSpPr>
            <a:spLocks noGrp="1"/>
          </p:cNvSpPr>
          <p:nvPr>
            <p:ph type="ctrTitle" hasCustomPrompt="1"/>
          </p:nvPr>
        </p:nvSpPr>
        <p:spPr>
          <a:xfrm>
            <a:off x="768096" y="352451"/>
            <a:ext cx="4783394" cy="1476349"/>
          </a:xfrm>
          <a:prstGeom prst="rect">
            <a:avLst/>
          </a:prstGeom>
        </p:spPr>
        <p:txBody>
          <a:bodyPr lIns="0" anchor="b"/>
          <a:lstStyle>
            <a:lvl1pPr algn="l">
              <a:defRPr kumimoji="0" lang="en-US" sz="2800" b="1" i="0" u="none" strike="noStrike" kern="1200" cap="none" spc="0" normalizeH="0" baseline="0">
                <a:ln>
                  <a:noFill/>
                </a:ln>
                <a:solidFill>
                  <a:schemeClr val="bg1"/>
                </a:solidFill>
                <a:effectLst/>
                <a:uLnTx/>
                <a:uFillTx/>
                <a:latin typeface="+mj-lt"/>
                <a:ea typeface="+mn-ea"/>
                <a:cs typeface="Calibri Light" panose="020F0302020204030204" pitchFamily="34" charset="0"/>
              </a:defRPr>
            </a:lvl1pPr>
          </a:lstStyle>
          <a:p>
            <a:r>
              <a:rPr lang="en-US"/>
              <a:t>Click to edit master title style</a:t>
            </a:r>
          </a:p>
        </p:txBody>
      </p:sp>
      <p:sp>
        <p:nvSpPr>
          <p:cNvPr id="4" name="Content Placeholder 3">
            <a:extLst>
              <a:ext uri="{FF2B5EF4-FFF2-40B4-BE49-F238E27FC236}">
                <a16:creationId xmlns:a16="http://schemas.microsoft.com/office/drawing/2014/main" id="{576E9E34-57E7-D911-79FF-A1AF5648B754}"/>
              </a:ext>
            </a:extLst>
          </p:cNvPr>
          <p:cNvSpPr>
            <a:spLocks noGrp="1"/>
          </p:cNvSpPr>
          <p:nvPr>
            <p:ph sz="quarter" idx="12"/>
          </p:nvPr>
        </p:nvSpPr>
        <p:spPr>
          <a:xfrm>
            <a:off x="768350" y="2344994"/>
            <a:ext cx="4783140" cy="3598606"/>
          </a:xfrm>
          <a:prstGeom prst="rect">
            <a:avLst/>
          </a:prstGeom>
        </p:spPr>
        <p:txBody>
          <a:bodyPr lIns="0" tIns="0" rIns="0" bIns="0"/>
          <a:lstStyle>
            <a:lvl1pPr marL="0" indent="0">
              <a:buNone/>
              <a:defRPr sz="1600">
                <a:solidFill>
                  <a:schemeClr val="bg1"/>
                </a:solidFill>
              </a:defRPr>
            </a:lvl1pPr>
            <a:lvl2pPr marL="182880" indent="0">
              <a:buNone/>
              <a:defRPr>
                <a:solidFill>
                  <a:schemeClr val="bg1"/>
                </a:solidFill>
              </a:defRPr>
            </a:lvl2pPr>
            <a:lvl3pPr marL="365760" indent="0">
              <a:buNone/>
              <a:defRPr>
                <a:solidFill>
                  <a:schemeClr val="bg1"/>
                </a:solidFill>
              </a:defRPr>
            </a:lvl3pPr>
            <a:lvl4pPr marL="548640" indent="0">
              <a:buNone/>
              <a:defRPr>
                <a:solidFill>
                  <a:schemeClr val="bg1"/>
                </a:solidFill>
              </a:defRPr>
            </a:lvl4pPr>
            <a:lvl5pPr marL="731520" indent="0">
              <a:buNone/>
              <a:defRPr>
                <a:solidFill>
                  <a:schemeClr val="bg1"/>
                </a:solidFill>
              </a:defRPr>
            </a:lvl5pPr>
          </a:lstStyle>
          <a:p>
            <a:pPr lvl="0"/>
            <a:r>
              <a:rPr lang="en-US"/>
              <a:t>Click to edit Master text styles</a:t>
            </a:r>
          </a:p>
        </p:txBody>
      </p:sp>
      <p:sp>
        <p:nvSpPr>
          <p:cNvPr id="3" name="Freeform 6">
            <a:extLst>
              <a:ext uri="{FF2B5EF4-FFF2-40B4-BE49-F238E27FC236}">
                <a16:creationId xmlns:a16="http://schemas.microsoft.com/office/drawing/2014/main" id="{FBE1DF3E-A238-0C5B-7F32-E9F90EF01A57}"/>
              </a:ext>
            </a:extLst>
          </p:cNvPr>
          <p:cNvSpPr/>
          <p:nvPr userDrawn="1"/>
        </p:nvSpPr>
        <p:spPr>
          <a:xfrm>
            <a:off x="11393186" y="6297235"/>
            <a:ext cx="317384" cy="359681"/>
          </a:xfrm>
          <a:custGeom>
            <a:avLst/>
            <a:gdLst>
              <a:gd name="connsiteX0" fmla="*/ 226542 w 317384"/>
              <a:gd name="connsiteY0" fmla="*/ 0 h 359681"/>
              <a:gd name="connsiteX1" fmla="*/ 317384 w 317384"/>
              <a:gd name="connsiteY1" fmla="*/ 0 h 359681"/>
              <a:gd name="connsiteX2" fmla="*/ 90842 w 317384"/>
              <a:gd name="connsiteY2" fmla="*/ 359681 h 359681"/>
              <a:gd name="connsiteX3" fmla="*/ 0 w 317384"/>
              <a:gd name="connsiteY3" fmla="*/ 359681 h 359681"/>
            </a:gdLst>
            <a:ahLst/>
            <a:cxnLst>
              <a:cxn ang="0">
                <a:pos x="connsiteX0" y="connsiteY0"/>
              </a:cxn>
              <a:cxn ang="0">
                <a:pos x="connsiteX1" y="connsiteY1"/>
              </a:cxn>
              <a:cxn ang="0">
                <a:pos x="connsiteX2" y="connsiteY2"/>
              </a:cxn>
              <a:cxn ang="0">
                <a:pos x="connsiteX3" y="connsiteY3"/>
              </a:cxn>
            </a:cxnLst>
            <a:rect l="l" t="t" r="r" b="b"/>
            <a:pathLst>
              <a:path w="317384" h="359681">
                <a:moveTo>
                  <a:pt x="226542" y="0"/>
                </a:moveTo>
                <a:lnTo>
                  <a:pt x="317384" y="0"/>
                </a:lnTo>
                <a:lnTo>
                  <a:pt x="90842" y="359681"/>
                </a:lnTo>
                <a:lnTo>
                  <a:pt x="0" y="359681"/>
                </a:lnTo>
                <a:close/>
              </a:path>
            </a:pathLst>
          </a:custGeom>
          <a:solidFill>
            <a:srgbClr val="00324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400" dirty="0"/>
          </a:p>
        </p:txBody>
      </p:sp>
      <p:sp>
        <p:nvSpPr>
          <p:cNvPr id="5" name="Freeform 7">
            <a:extLst>
              <a:ext uri="{FF2B5EF4-FFF2-40B4-BE49-F238E27FC236}">
                <a16:creationId xmlns:a16="http://schemas.microsoft.com/office/drawing/2014/main" id="{930BF928-A383-2200-B884-1E91256059D3}"/>
              </a:ext>
            </a:extLst>
          </p:cNvPr>
          <p:cNvSpPr/>
          <p:nvPr userDrawn="1"/>
        </p:nvSpPr>
        <p:spPr>
          <a:xfrm>
            <a:off x="11484218" y="6297235"/>
            <a:ext cx="570736" cy="359681"/>
          </a:xfrm>
          <a:custGeom>
            <a:avLst/>
            <a:gdLst>
              <a:gd name="connsiteX0" fmla="*/ 226352 w 570736"/>
              <a:gd name="connsiteY0" fmla="*/ 144532 h 359681"/>
              <a:gd name="connsiteX1" fmla="*/ 224249 w 570736"/>
              <a:gd name="connsiteY1" fmla="*/ 147871 h 359681"/>
              <a:gd name="connsiteX2" fmla="*/ 226352 w 570736"/>
              <a:gd name="connsiteY2" fmla="*/ 147871 h 359681"/>
              <a:gd name="connsiteX3" fmla="*/ 226352 w 570736"/>
              <a:gd name="connsiteY3" fmla="*/ 0 h 359681"/>
              <a:gd name="connsiteX4" fmla="*/ 226542 w 570736"/>
              <a:gd name="connsiteY4" fmla="*/ 0 h 359681"/>
              <a:gd name="connsiteX5" fmla="*/ 317384 w 570736"/>
              <a:gd name="connsiteY5" fmla="*/ 0 h 359681"/>
              <a:gd name="connsiteX6" fmla="*/ 570736 w 570736"/>
              <a:gd name="connsiteY6" fmla="*/ 0 h 359681"/>
              <a:gd name="connsiteX7" fmla="*/ 570736 w 570736"/>
              <a:gd name="connsiteY7" fmla="*/ 359681 h 359681"/>
              <a:gd name="connsiteX8" fmla="*/ 281534 w 570736"/>
              <a:gd name="connsiteY8" fmla="*/ 359681 h 359681"/>
              <a:gd name="connsiteX9" fmla="*/ 226352 w 570736"/>
              <a:gd name="connsiteY9" fmla="*/ 359681 h 359681"/>
              <a:gd name="connsiteX10" fmla="*/ 90842 w 570736"/>
              <a:gd name="connsiteY10" fmla="*/ 359681 h 359681"/>
              <a:gd name="connsiteX11" fmla="*/ 59152 w 570736"/>
              <a:gd name="connsiteY11" fmla="*/ 359681 h 359681"/>
              <a:gd name="connsiteX12" fmla="*/ 0 w 570736"/>
              <a:gd name="connsiteY12" fmla="*/ 359681 h 359681"/>
              <a:gd name="connsiteX13" fmla="*/ 226352 w 570736"/>
              <a:gd name="connsiteY13" fmla="*/ 302 h 359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70736" h="359681">
                <a:moveTo>
                  <a:pt x="226352" y="144532"/>
                </a:moveTo>
                <a:lnTo>
                  <a:pt x="224249" y="147871"/>
                </a:lnTo>
                <a:lnTo>
                  <a:pt x="226352" y="147871"/>
                </a:lnTo>
                <a:close/>
                <a:moveTo>
                  <a:pt x="226352" y="0"/>
                </a:moveTo>
                <a:lnTo>
                  <a:pt x="226542" y="0"/>
                </a:lnTo>
                <a:lnTo>
                  <a:pt x="317384" y="0"/>
                </a:lnTo>
                <a:lnTo>
                  <a:pt x="570736" y="0"/>
                </a:lnTo>
                <a:lnTo>
                  <a:pt x="570736" y="359681"/>
                </a:lnTo>
                <a:lnTo>
                  <a:pt x="281534" y="359681"/>
                </a:lnTo>
                <a:lnTo>
                  <a:pt x="226352" y="359681"/>
                </a:lnTo>
                <a:lnTo>
                  <a:pt x="90842" y="359681"/>
                </a:lnTo>
                <a:lnTo>
                  <a:pt x="59152" y="359681"/>
                </a:lnTo>
                <a:lnTo>
                  <a:pt x="0" y="359681"/>
                </a:lnTo>
                <a:lnTo>
                  <a:pt x="226352" y="30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p>
        </p:txBody>
      </p:sp>
      <p:sp>
        <p:nvSpPr>
          <p:cNvPr id="6" name="Slide Number Placeholder 13">
            <a:extLst>
              <a:ext uri="{FF2B5EF4-FFF2-40B4-BE49-F238E27FC236}">
                <a16:creationId xmlns:a16="http://schemas.microsoft.com/office/drawing/2014/main" id="{5D7CB47D-DCEC-A6E5-1940-610AC654965C}"/>
              </a:ext>
            </a:extLst>
          </p:cNvPr>
          <p:cNvSpPr>
            <a:spLocks noGrp="1"/>
          </p:cNvSpPr>
          <p:nvPr>
            <p:ph type="sldNum" sz="quarter" idx="10"/>
          </p:nvPr>
        </p:nvSpPr>
        <p:spPr>
          <a:xfrm>
            <a:off x="11614151" y="6334276"/>
            <a:ext cx="440804" cy="285600"/>
          </a:xfrm>
        </p:spPr>
        <p:txBody>
          <a:bodyPr/>
          <a:lstStyle/>
          <a:p>
            <a:fld id="{48F63A3B-78C7-47BE-AE5E-E10140E04643}" type="slidenum">
              <a:rPr lang="en-US" smtClean="0"/>
              <a:pPr/>
              <a:t>‹#›</a:t>
            </a:fld>
            <a:endParaRPr lang="en-US" dirty="0"/>
          </a:p>
        </p:txBody>
      </p:sp>
      <p:sp>
        <p:nvSpPr>
          <p:cNvPr id="10" name="TextBox 9">
            <a:extLst>
              <a:ext uri="{FF2B5EF4-FFF2-40B4-BE49-F238E27FC236}">
                <a16:creationId xmlns:a16="http://schemas.microsoft.com/office/drawing/2014/main" id="{540D91D8-C509-E48A-277D-A6FA630DAF35}"/>
              </a:ext>
            </a:extLst>
          </p:cNvPr>
          <p:cNvSpPr txBox="1"/>
          <p:nvPr userDrawn="1"/>
        </p:nvSpPr>
        <p:spPr>
          <a:xfrm>
            <a:off x="5335645" y="6269327"/>
            <a:ext cx="6100482" cy="415498"/>
          </a:xfrm>
          <a:prstGeom prst="rect">
            <a:avLst/>
          </a:prstGeom>
          <a:noFill/>
        </p:spPr>
        <p:txBody>
          <a:bodyPr wrap="square">
            <a:spAutoFit/>
          </a:bodyPr>
          <a:lstStyle/>
          <a:p>
            <a:pPr algn="r" defTabSz="914400">
              <a:buClr>
                <a:srgbClr val="7F7F7F"/>
              </a:buClr>
              <a:buSzPts val="800"/>
              <a:defRPr/>
            </a:pPr>
            <a:r>
              <a:rPr kumimoji="0" lang="en-US" sz="1050" b="0" i="0" u="none" strike="noStrike" kern="1200" cap="none" spc="0" normalizeH="0" baseline="0" noProof="0" dirty="0">
                <a:ln>
                  <a:noFill/>
                </a:ln>
                <a:solidFill>
                  <a:schemeClr val="tx1"/>
                </a:solidFill>
                <a:effectLst/>
                <a:uLnTx/>
                <a:uFillTx/>
                <a:latin typeface="Century Gothic Regular"/>
                <a:ea typeface="Arial"/>
                <a:cs typeface="Arial"/>
                <a:sym typeface="Arial"/>
              </a:rPr>
              <a:t>©2025 ACRO</a:t>
            </a:r>
            <a:endParaRPr kumimoji="0" lang="en-US" sz="2800" b="0" i="0" u="none" strike="noStrike" kern="1200" cap="none" spc="0" normalizeH="0" baseline="0" noProof="0" dirty="0">
              <a:ln>
                <a:noFill/>
              </a:ln>
              <a:solidFill>
                <a:schemeClr val="tx1"/>
              </a:solidFill>
              <a:effectLst/>
              <a:uLnTx/>
              <a:uFillTx/>
              <a:latin typeface="Century Gothic Regular"/>
              <a:ea typeface="+mn-ea"/>
              <a:cs typeface="+mn-cs"/>
            </a:endParaRPr>
          </a:p>
          <a:p>
            <a:pPr marL="0" marR="0" lvl="0" indent="0" algn="r" defTabSz="914400" rtl="0" eaLnBrk="1" fontAlgn="auto" latinLnBrk="0" hangingPunct="1">
              <a:lnSpc>
                <a:spcPct val="100000"/>
              </a:lnSpc>
              <a:spcBef>
                <a:spcPts val="0"/>
              </a:spcBef>
              <a:spcAft>
                <a:spcPts val="0"/>
              </a:spcAft>
              <a:buClr>
                <a:srgbClr val="7F7F7F"/>
              </a:buClr>
              <a:buSzPts val="800"/>
              <a:buFont typeface="Arial"/>
              <a:buNone/>
              <a:tabLst/>
              <a:defRPr/>
            </a:pPr>
            <a:r>
              <a:rPr kumimoji="0" lang="en-US" sz="1050" b="0" i="0" u="none" strike="noStrike" kern="1200" cap="none" spc="0" normalizeH="0" baseline="0" noProof="0" dirty="0">
                <a:ln>
                  <a:noFill/>
                </a:ln>
                <a:solidFill>
                  <a:schemeClr val="tx1"/>
                </a:solidFill>
                <a:effectLst/>
                <a:uLnTx/>
                <a:uFillTx/>
                <a:latin typeface="Century Gothic Regular"/>
                <a:ea typeface="Arial"/>
                <a:cs typeface="Arial"/>
                <a:sym typeface="Arial"/>
              </a:rPr>
              <a:t>©2025 TRANSCELERATE BIOPHARMA INC., ALL RIGHTS RESERVED </a:t>
            </a:r>
            <a:endParaRPr kumimoji="0" lang="en-US" sz="2800" b="0" i="0" u="none" strike="noStrike" kern="1200" cap="none" spc="0" normalizeH="0" baseline="0" noProof="0" dirty="0">
              <a:ln>
                <a:noFill/>
              </a:ln>
              <a:solidFill>
                <a:schemeClr val="tx1"/>
              </a:solidFill>
              <a:effectLst/>
              <a:uLnTx/>
              <a:uFillTx/>
              <a:latin typeface="Century Gothic Regular"/>
              <a:ea typeface="+mn-ea"/>
              <a:cs typeface="+mn-cs"/>
            </a:endParaRPr>
          </a:p>
        </p:txBody>
      </p:sp>
    </p:spTree>
    <p:extLst>
      <p:ext uri="{BB962C8B-B14F-4D97-AF65-F5344CB8AC3E}">
        <p14:creationId xmlns:p14="http://schemas.microsoft.com/office/powerpoint/2010/main" val="3421707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Bullet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62000" y="1328468"/>
            <a:ext cx="10804934" cy="4615131"/>
          </a:xfrm>
          <a:prstGeom prst="rect">
            <a:avLst/>
          </a:prstGeom>
        </p:spPr>
        <p:txBody>
          <a:bodyPr/>
          <a:lstStyle>
            <a:lvl1pPr>
              <a:lnSpc>
                <a:spcPct val="100000"/>
              </a:lnSpc>
              <a:spcAft>
                <a:spcPts val="1400"/>
              </a:spcAft>
              <a:defRPr sz="1600">
                <a:solidFill>
                  <a:schemeClr val="tx1"/>
                </a:solidFill>
              </a:defRPr>
            </a:lvl1pPr>
            <a:lvl2pPr marL="365760" indent="-182880">
              <a:lnSpc>
                <a:spcPct val="100000"/>
              </a:lnSpc>
              <a:spcAft>
                <a:spcPts val="1400"/>
              </a:spcAft>
              <a:buFont typeface="System Font Regular"/>
              <a:buChar char="–"/>
              <a:defRPr sz="1600">
                <a:solidFill>
                  <a:schemeClr val="tx1"/>
                </a:solidFill>
              </a:defRPr>
            </a:lvl2pPr>
            <a:lvl3pPr>
              <a:lnSpc>
                <a:spcPct val="100000"/>
              </a:lnSpc>
              <a:spcAft>
                <a:spcPts val="1400"/>
              </a:spcAft>
              <a:defRPr sz="1600">
                <a:solidFill>
                  <a:schemeClr val="tx1"/>
                </a:solidFill>
              </a:defRPr>
            </a:lvl3pPr>
            <a:lvl4pPr marL="731520" indent="-182880">
              <a:lnSpc>
                <a:spcPct val="100000"/>
              </a:lnSpc>
              <a:spcAft>
                <a:spcPts val="1400"/>
              </a:spcAft>
              <a:buFont typeface="System Font Regular"/>
              <a:buChar char="–"/>
              <a:defRPr sz="1600">
                <a:solidFill>
                  <a:schemeClr val="tx1"/>
                </a:solidFill>
              </a:defRPr>
            </a:lvl4pPr>
            <a:lvl5pPr>
              <a:lnSpc>
                <a:spcPct val="100000"/>
              </a:lnSpc>
              <a:spcAft>
                <a:spcPts val="1400"/>
              </a:spcAft>
              <a:defRPr sz="1600">
                <a:solidFill>
                  <a:schemeClr val="tx1"/>
                </a:solidFill>
              </a:defRPr>
            </a:lvl5pPr>
          </a:lstStyle>
          <a:p>
            <a:pPr lvl="0"/>
            <a:r>
              <a:rPr lang="en-US"/>
              <a:t>Test</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FDD8F0F-F7BF-9B06-4F2E-25CB84660CD4}"/>
              </a:ext>
            </a:extLst>
          </p:cNvPr>
          <p:cNvSpPr>
            <a:spLocks noGrp="1"/>
          </p:cNvSpPr>
          <p:nvPr>
            <p:ph type="body" sz="quarter" idx="13"/>
          </p:nvPr>
        </p:nvSpPr>
        <p:spPr>
          <a:xfrm>
            <a:off x="765242" y="712471"/>
            <a:ext cx="10835414" cy="359681"/>
          </a:xfrm>
          <a:prstGeom prst="rect">
            <a:avLst/>
          </a:prstGeom>
        </p:spPr>
        <p:txBody>
          <a:bodyPr lIns="0">
            <a:noAutofit/>
          </a:bodyPr>
          <a:lstStyle>
            <a:lvl1pPr marL="0" indent="0">
              <a:lnSpc>
                <a:spcPct val="95000"/>
              </a:lnSpc>
              <a:buNone/>
              <a:defRPr sz="2400" b="0" i="1">
                <a:solidFill>
                  <a:schemeClr val="accent1"/>
                </a:solidFill>
              </a:defRPr>
            </a:lvl1pPr>
            <a:lvl2pPr marL="182880" indent="0">
              <a:buNone/>
              <a:defRPr b="1">
                <a:solidFill>
                  <a:schemeClr val="accent1"/>
                </a:solidFill>
              </a:defRPr>
            </a:lvl2pPr>
            <a:lvl3pPr marL="365760" indent="0">
              <a:buNone/>
              <a:defRPr b="1">
                <a:solidFill>
                  <a:schemeClr val="accent1"/>
                </a:solidFill>
              </a:defRPr>
            </a:lvl3pPr>
            <a:lvl4pPr marL="548640" indent="0">
              <a:buNone/>
              <a:defRPr b="1">
                <a:solidFill>
                  <a:schemeClr val="accent1"/>
                </a:solidFill>
              </a:defRPr>
            </a:lvl4pPr>
            <a:lvl5pPr marL="731520" indent="0">
              <a:buNone/>
              <a:defRPr b="1">
                <a:solidFill>
                  <a:schemeClr val="accent1"/>
                </a:solidFill>
              </a:defRPr>
            </a:lvl5pPr>
          </a:lstStyle>
          <a:p>
            <a:pPr lvl="0"/>
            <a:r>
              <a:rPr lang="en-US"/>
              <a:t>Click to edit Master text styles</a:t>
            </a:r>
          </a:p>
        </p:txBody>
      </p:sp>
      <p:sp>
        <p:nvSpPr>
          <p:cNvPr id="2" name="Slide Number Placeholder 1">
            <a:extLst>
              <a:ext uri="{FF2B5EF4-FFF2-40B4-BE49-F238E27FC236}">
                <a16:creationId xmlns:a16="http://schemas.microsoft.com/office/drawing/2014/main" id="{C4F53228-58C8-193D-C533-17B52DFE9271}"/>
              </a:ext>
            </a:extLst>
          </p:cNvPr>
          <p:cNvSpPr>
            <a:spLocks noGrp="1"/>
          </p:cNvSpPr>
          <p:nvPr>
            <p:ph type="sldNum" sz="quarter" idx="14"/>
          </p:nvPr>
        </p:nvSpPr>
        <p:spPr/>
        <p:txBody>
          <a:bodyPr/>
          <a:lstStyle/>
          <a:p>
            <a:fld id="{48F63A3B-78C7-47BE-AE5E-E10140E04643}" type="slidenum">
              <a:rPr lang="en-US" smtClean="0"/>
              <a:pPr/>
              <a:t>‹#›</a:t>
            </a:fld>
            <a:endParaRPr lang="en-US" dirty="0"/>
          </a:p>
        </p:txBody>
      </p:sp>
      <p:sp>
        <p:nvSpPr>
          <p:cNvPr id="7" name="Title 6">
            <a:extLst>
              <a:ext uri="{FF2B5EF4-FFF2-40B4-BE49-F238E27FC236}">
                <a16:creationId xmlns:a16="http://schemas.microsoft.com/office/drawing/2014/main" id="{64BE8E0E-E610-88EB-A1AD-2DEE7BB0EB50}"/>
              </a:ext>
            </a:extLst>
          </p:cNvPr>
          <p:cNvSpPr>
            <a:spLocks noGrp="1"/>
          </p:cNvSpPr>
          <p:nvPr>
            <p:ph type="title" hasCustomPrompt="1"/>
          </p:nvPr>
        </p:nvSpPr>
        <p:spPr>
          <a:xfrm>
            <a:off x="765242" y="324673"/>
            <a:ext cx="10832171" cy="387798"/>
          </a:xfrm>
        </p:spPr>
        <p:txBody>
          <a:bodyPr/>
          <a:lstStyle/>
          <a:p>
            <a:r>
              <a:rPr lang="en-US"/>
              <a:t>Click to edit master title style</a:t>
            </a:r>
          </a:p>
        </p:txBody>
      </p:sp>
    </p:spTree>
    <p:extLst>
      <p:ext uri="{BB962C8B-B14F-4D97-AF65-F5344CB8AC3E}">
        <p14:creationId xmlns:p14="http://schemas.microsoft.com/office/powerpoint/2010/main" val="12644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body">
    <p:spTree>
      <p:nvGrpSpPr>
        <p:cNvPr id="1" name=""/>
        <p:cNvGrpSpPr/>
        <p:nvPr/>
      </p:nvGrpSpPr>
      <p:grpSpPr>
        <a:xfrm>
          <a:off x="0" y="0"/>
          <a:ext cx="0" cy="0"/>
          <a:chOff x="0" y="0"/>
          <a:chExt cx="0" cy="0"/>
        </a:xfrm>
      </p:grpSpPr>
      <p:sp>
        <p:nvSpPr>
          <p:cNvPr id="3" name="Content Placeholder 2"/>
          <p:cNvSpPr>
            <a:spLocks noGrp="1"/>
          </p:cNvSpPr>
          <p:nvPr>
            <p:ph idx="1"/>
          </p:nvPr>
        </p:nvSpPr>
        <p:spPr>
          <a:xfrm>
            <a:off x="777240" y="1166648"/>
            <a:ext cx="10793550" cy="4776952"/>
          </a:xfrm>
          <a:prstGeom prst="rect">
            <a:avLst/>
          </a:prstGeom>
        </p:spPr>
        <p:txBody>
          <a:bodyPr lIns="0"/>
          <a:lstStyle>
            <a:lvl1pPr>
              <a:lnSpc>
                <a:spcPct val="100000"/>
              </a:lnSpc>
              <a:spcAft>
                <a:spcPts val="1400"/>
              </a:spcAft>
              <a:buSzPct val="110000"/>
              <a:defRPr sz="1600">
                <a:solidFill>
                  <a:schemeClr val="tx1"/>
                </a:solidFill>
              </a:defRPr>
            </a:lvl1pPr>
            <a:lvl2pPr marL="365760" indent="-182880">
              <a:lnSpc>
                <a:spcPct val="100000"/>
              </a:lnSpc>
              <a:spcAft>
                <a:spcPts val="1400"/>
              </a:spcAft>
              <a:buSzPct val="110000"/>
              <a:buFont typeface="System Font Regular"/>
              <a:buChar char="–"/>
              <a:defRPr sz="1600">
                <a:solidFill>
                  <a:schemeClr val="tx1"/>
                </a:solidFill>
              </a:defRPr>
            </a:lvl2pPr>
            <a:lvl3pPr>
              <a:lnSpc>
                <a:spcPct val="100000"/>
              </a:lnSpc>
              <a:spcAft>
                <a:spcPts val="1400"/>
              </a:spcAft>
              <a:buSzPct val="110000"/>
              <a:defRPr sz="1600">
                <a:solidFill>
                  <a:schemeClr val="tx1"/>
                </a:solidFill>
              </a:defRPr>
            </a:lvl3pPr>
            <a:lvl4pPr marL="731520" indent="-182880">
              <a:lnSpc>
                <a:spcPct val="100000"/>
              </a:lnSpc>
              <a:spcAft>
                <a:spcPts val="1400"/>
              </a:spcAft>
              <a:buSzPct val="110000"/>
              <a:buFont typeface="System Font Regular"/>
              <a:buChar char="–"/>
              <a:defRPr sz="1600">
                <a:solidFill>
                  <a:schemeClr val="tx1"/>
                </a:solidFill>
              </a:defRPr>
            </a:lvl4pPr>
            <a:lvl5pPr>
              <a:lnSpc>
                <a:spcPct val="100000"/>
              </a:lnSpc>
              <a:spcAft>
                <a:spcPts val="1400"/>
              </a:spcAft>
              <a:buSzPct val="110000"/>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38419CC2-A301-8E4A-1718-A08145E22632}"/>
              </a:ext>
            </a:extLst>
          </p:cNvPr>
          <p:cNvSpPr>
            <a:spLocks noGrp="1"/>
          </p:cNvSpPr>
          <p:nvPr>
            <p:ph type="sldNum" sz="quarter" idx="10"/>
          </p:nvPr>
        </p:nvSpPr>
        <p:spPr/>
        <p:txBody>
          <a:bodyPr/>
          <a:lstStyle/>
          <a:p>
            <a:fld id="{48F63A3B-78C7-47BE-AE5E-E10140E04643}" type="slidenum">
              <a:rPr lang="en-US" smtClean="0"/>
              <a:pPr/>
              <a:t>‹#›</a:t>
            </a:fld>
            <a:endParaRPr lang="en-US" dirty="0"/>
          </a:p>
        </p:txBody>
      </p:sp>
      <p:sp>
        <p:nvSpPr>
          <p:cNvPr id="2" name="Title 1">
            <a:extLst>
              <a:ext uri="{FF2B5EF4-FFF2-40B4-BE49-F238E27FC236}">
                <a16:creationId xmlns:a16="http://schemas.microsoft.com/office/drawing/2014/main" id="{6BC04C61-6F84-9177-C9A7-6C3C507561E1}"/>
              </a:ext>
            </a:extLst>
          </p:cNvPr>
          <p:cNvSpPr>
            <a:spLocks noGrp="1"/>
          </p:cNvSpPr>
          <p:nvPr>
            <p:ph type="title" hasCustomPrompt="1"/>
          </p:nvPr>
        </p:nvSpPr>
        <p:spPr/>
        <p:txBody>
          <a:bodyPr/>
          <a:lstStyle/>
          <a:p>
            <a:r>
              <a:rPr lang="en-US"/>
              <a:t>Click to edit master title style</a:t>
            </a:r>
          </a:p>
        </p:txBody>
      </p:sp>
    </p:spTree>
    <p:extLst>
      <p:ext uri="{BB962C8B-B14F-4D97-AF65-F5344CB8AC3E}">
        <p14:creationId xmlns:p14="http://schemas.microsoft.com/office/powerpoint/2010/main" val="3612432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782169" y="1267578"/>
            <a:ext cx="3286973" cy="4676022"/>
          </a:xfrm>
          <a:prstGeom prst="rect">
            <a:avLst/>
          </a:prstGeom>
        </p:spPr>
        <p:txBody>
          <a:bodyPr lIns="0">
            <a:normAutofit/>
          </a:bodyPr>
          <a:lstStyle>
            <a:lvl1pPr>
              <a:lnSpc>
                <a:spcPct val="100000"/>
              </a:lnSpc>
              <a:spcAft>
                <a:spcPts val="1400"/>
              </a:spcAft>
              <a:defRPr sz="1600"/>
            </a:lvl1pPr>
            <a:lvl2pPr marL="365760" indent="-182880">
              <a:lnSpc>
                <a:spcPct val="100000"/>
              </a:lnSpc>
              <a:spcAft>
                <a:spcPts val="1400"/>
              </a:spcAft>
              <a:buFont typeface="System Font Regular"/>
              <a:buChar char="–"/>
              <a:defRPr sz="1600"/>
            </a:lvl2pPr>
            <a:lvl3pPr>
              <a:lnSpc>
                <a:spcPct val="100000"/>
              </a:lnSpc>
              <a:spcAft>
                <a:spcPts val="1400"/>
              </a:spcAft>
              <a:defRPr sz="1600"/>
            </a:lvl3pPr>
            <a:lvl4pPr marL="731520" indent="-182880">
              <a:lnSpc>
                <a:spcPct val="100000"/>
              </a:lnSpc>
              <a:spcAft>
                <a:spcPts val="1400"/>
              </a:spcAft>
              <a:buFont typeface="System Font Regular"/>
              <a:buChar char="–"/>
              <a:defRPr sz="1600"/>
            </a:lvl4pPr>
            <a:lvl5pPr>
              <a:lnSpc>
                <a:spcPct val="100000"/>
              </a:lnSpc>
              <a:spcAft>
                <a:spcPts val="14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2">
            <a:extLst>
              <a:ext uri="{FF2B5EF4-FFF2-40B4-BE49-F238E27FC236}">
                <a16:creationId xmlns:a16="http://schemas.microsoft.com/office/drawing/2014/main" id="{5EAF4CF9-E280-86A3-B8E3-8C9FDAB6E01C}"/>
              </a:ext>
            </a:extLst>
          </p:cNvPr>
          <p:cNvSpPr>
            <a:spLocks noGrp="1"/>
          </p:cNvSpPr>
          <p:nvPr>
            <p:ph idx="13"/>
          </p:nvPr>
        </p:nvSpPr>
        <p:spPr>
          <a:xfrm>
            <a:off x="4519748" y="1267578"/>
            <a:ext cx="3286973" cy="4676022"/>
          </a:xfrm>
          <a:prstGeom prst="rect">
            <a:avLst/>
          </a:prstGeom>
        </p:spPr>
        <p:txBody>
          <a:bodyPr lIns="0">
            <a:normAutofit/>
          </a:bodyPr>
          <a:lstStyle>
            <a:lvl1pPr>
              <a:lnSpc>
                <a:spcPct val="100000"/>
              </a:lnSpc>
              <a:spcAft>
                <a:spcPts val="1400"/>
              </a:spcAft>
              <a:defRPr sz="1600"/>
            </a:lvl1pPr>
            <a:lvl2pPr marL="365760" indent="-182880">
              <a:lnSpc>
                <a:spcPct val="100000"/>
              </a:lnSpc>
              <a:spcAft>
                <a:spcPts val="1400"/>
              </a:spcAft>
              <a:buFont typeface="System Font Regular"/>
              <a:buChar char="–"/>
              <a:defRPr sz="1600"/>
            </a:lvl2pPr>
            <a:lvl3pPr>
              <a:lnSpc>
                <a:spcPct val="100000"/>
              </a:lnSpc>
              <a:spcAft>
                <a:spcPts val="1400"/>
              </a:spcAft>
              <a:defRPr sz="1600"/>
            </a:lvl3pPr>
            <a:lvl4pPr marL="731520" indent="-182880">
              <a:lnSpc>
                <a:spcPct val="100000"/>
              </a:lnSpc>
              <a:spcAft>
                <a:spcPts val="1400"/>
              </a:spcAft>
              <a:buFont typeface="System Font Regular"/>
              <a:buChar char="–"/>
              <a:defRPr sz="1600"/>
            </a:lvl4pPr>
            <a:lvl5pPr>
              <a:lnSpc>
                <a:spcPct val="100000"/>
              </a:lnSpc>
              <a:spcAft>
                <a:spcPts val="14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BCFC5CA7-64C5-E18A-596E-06D8830D3BD1}"/>
              </a:ext>
            </a:extLst>
          </p:cNvPr>
          <p:cNvSpPr>
            <a:spLocks noGrp="1"/>
          </p:cNvSpPr>
          <p:nvPr>
            <p:ph idx="14"/>
          </p:nvPr>
        </p:nvSpPr>
        <p:spPr>
          <a:xfrm>
            <a:off x="8257327" y="1267578"/>
            <a:ext cx="3286973" cy="4676022"/>
          </a:xfrm>
          <a:prstGeom prst="rect">
            <a:avLst/>
          </a:prstGeom>
        </p:spPr>
        <p:txBody>
          <a:bodyPr lIns="0">
            <a:normAutofit/>
          </a:bodyPr>
          <a:lstStyle>
            <a:lvl1pPr>
              <a:lnSpc>
                <a:spcPct val="100000"/>
              </a:lnSpc>
              <a:spcAft>
                <a:spcPts val="1400"/>
              </a:spcAft>
              <a:defRPr sz="1600"/>
            </a:lvl1pPr>
            <a:lvl2pPr marL="365760" indent="-182880">
              <a:lnSpc>
                <a:spcPct val="100000"/>
              </a:lnSpc>
              <a:spcAft>
                <a:spcPts val="1400"/>
              </a:spcAft>
              <a:buFont typeface="System Font Regular"/>
              <a:buChar char="–"/>
              <a:defRPr sz="1600"/>
            </a:lvl2pPr>
            <a:lvl3pPr>
              <a:lnSpc>
                <a:spcPct val="100000"/>
              </a:lnSpc>
              <a:spcAft>
                <a:spcPts val="1400"/>
              </a:spcAft>
              <a:defRPr sz="1600"/>
            </a:lvl3pPr>
            <a:lvl4pPr marL="731520" indent="-182880">
              <a:lnSpc>
                <a:spcPct val="100000"/>
              </a:lnSpc>
              <a:spcAft>
                <a:spcPts val="1400"/>
              </a:spcAft>
              <a:buFont typeface="System Font Regular"/>
              <a:buChar char="–"/>
              <a:defRPr sz="1600"/>
            </a:lvl4pPr>
            <a:lvl5pPr>
              <a:lnSpc>
                <a:spcPct val="100000"/>
              </a:lnSpc>
              <a:spcAft>
                <a:spcPts val="14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1">
            <a:extLst>
              <a:ext uri="{FF2B5EF4-FFF2-40B4-BE49-F238E27FC236}">
                <a16:creationId xmlns:a16="http://schemas.microsoft.com/office/drawing/2014/main" id="{FE6248FD-5EFA-60EF-0B4B-414E489ADCA1}"/>
              </a:ext>
            </a:extLst>
          </p:cNvPr>
          <p:cNvSpPr>
            <a:spLocks noGrp="1"/>
          </p:cNvSpPr>
          <p:nvPr>
            <p:ph type="sldNum" sz="quarter" idx="15"/>
          </p:nvPr>
        </p:nvSpPr>
        <p:spPr/>
        <p:txBody>
          <a:bodyPr/>
          <a:lstStyle/>
          <a:p>
            <a:fld id="{48F63A3B-78C7-47BE-AE5E-E10140E04643}" type="slidenum">
              <a:rPr lang="en-US" smtClean="0"/>
              <a:pPr/>
              <a:t>‹#›</a:t>
            </a:fld>
            <a:endParaRPr lang="en-US" dirty="0"/>
          </a:p>
        </p:txBody>
      </p:sp>
      <p:sp>
        <p:nvSpPr>
          <p:cNvPr id="4" name="Text Placeholder 3">
            <a:extLst>
              <a:ext uri="{FF2B5EF4-FFF2-40B4-BE49-F238E27FC236}">
                <a16:creationId xmlns:a16="http://schemas.microsoft.com/office/drawing/2014/main" id="{929D0512-3D45-F760-2649-36B11EB6E480}"/>
              </a:ext>
            </a:extLst>
          </p:cNvPr>
          <p:cNvSpPr>
            <a:spLocks noGrp="1"/>
          </p:cNvSpPr>
          <p:nvPr>
            <p:ph type="body" sz="quarter" idx="16"/>
          </p:nvPr>
        </p:nvSpPr>
        <p:spPr>
          <a:xfrm>
            <a:off x="765242" y="712471"/>
            <a:ext cx="10835414" cy="359681"/>
          </a:xfrm>
          <a:prstGeom prst="rect">
            <a:avLst/>
          </a:prstGeom>
        </p:spPr>
        <p:txBody>
          <a:bodyPr lIns="0">
            <a:noAutofit/>
          </a:bodyPr>
          <a:lstStyle>
            <a:lvl1pPr marL="0" indent="0">
              <a:lnSpc>
                <a:spcPct val="95000"/>
              </a:lnSpc>
              <a:buNone/>
              <a:defRPr sz="2400" b="0" i="1">
                <a:solidFill>
                  <a:schemeClr val="accent1"/>
                </a:solidFill>
              </a:defRPr>
            </a:lvl1pPr>
            <a:lvl2pPr marL="182880" indent="0">
              <a:buNone/>
              <a:defRPr b="1">
                <a:solidFill>
                  <a:schemeClr val="accent1"/>
                </a:solidFill>
              </a:defRPr>
            </a:lvl2pPr>
            <a:lvl3pPr marL="365760" indent="0">
              <a:buNone/>
              <a:defRPr b="1">
                <a:solidFill>
                  <a:schemeClr val="accent1"/>
                </a:solidFill>
              </a:defRPr>
            </a:lvl3pPr>
            <a:lvl4pPr marL="548640" indent="0">
              <a:buNone/>
              <a:defRPr b="1">
                <a:solidFill>
                  <a:schemeClr val="accent1"/>
                </a:solidFill>
              </a:defRPr>
            </a:lvl4pPr>
            <a:lvl5pPr marL="731520" indent="0">
              <a:buNone/>
              <a:defRPr b="1">
                <a:solidFill>
                  <a:schemeClr val="accent1"/>
                </a:solidFill>
              </a:defRPr>
            </a:lvl5pPr>
          </a:lstStyle>
          <a:p>
            <a:pPr lvl="0"/>
            <a:r>
              <a:rPr lang="en-US"/>
              <a:t>Click to edit Master text styles</a:t>
            </a:r>
          </a:p>
        </p:txBody>
      </p:sp>
      <p:sp>
        <p:nvSpPr>
          <p:cNvPr id="5" name="Title 6">
            <a:extLst>
              <a:ext uri="{FF2B5EF4-FFF2-40B4-BE49-F238E27FC236}">
                <a16:creationId xmlns:a16="http://schemas.microsoft.com/office/drawing/2014/main" id="{57B3EA16-A637-EA8B-06ED-18383328C19B}"/>
              </a:ext>
            </a:extLst>
          </p:cNvPr>
          <p:cNvSpPr>
            <a:spLocks noGrp="1"/>
          </p:cNvSpPr>
          <p:nvPr>
            <p:ph type="title" hasCustomPrompt="1"/>
          </p:nvPr>
        </p:nvSpPr>
        <p:spPr>
          <a:xfrm>
            <a:off x="765242" y="324673"/>
            <a:ext cx="10832171" cy="387798"/>
          </a:xfrm>
        </p:spPr>
        <p:txBody>
          <a:bodyPr/>
          <a:lstStyle/>
          <a:p>
            <a:r>
              <a:rPr lang="en-US"/>
              <a:t>Click to edit master title style</a:t>
            </a:r>
          </a:p>
        </p:txBody>
      </p:sp>
    </p:spTree>
    <p:extLst>
      <p:ext uri="{BB962C8B-B14F-4D97-AF65-F5344CB8AC3E}">
        <p14:creationId xmlns:p14="http://schemas.microsoft.com/office/powerpoint/2010/main" val="2079609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Columns">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E6248FD-5EFA-60EF-0B4B-414E489ADCA1}"/>
              </a:ext>
            </a:extLst>
          </p:cNvPr>
          <p:cNvSpPr>
            <a:spLocks noGrp="1"/>
          </p:cNvSpPr>
          <p:nvPr>
            <p:ph type="sldNum" sz="quarter" idx="15"/>
          </p:nvPr>
        </p:nvSpPr>
        <p:spPr/>
        <p:txBody>
          <a:bodyPr/>
          <a:lstStyle/>
          <a:p>
            <a:fld id="{48F63A3B-78C7-47BE-AE5E-E10140E04643}" type="slidenum">
              <a:rPr lang="en-US" smtClean="0"/>
              <a:pPr/>
              <a:t>‹#›</a:t>
            </a:fld>
            <a:endParaRPr lang="en-US" dirty="0"/>
          </a:p>
        </p:txBody>
      </p:sp>
      <p:sp>
        <p:nvSpPr>
          <p:cNvPr id="4" name="Text Placeholder 3">
            <a:extLst>
              <a:ext uri="{FF2B5EF4-FFF2-40B4-BE49-F238E27FC236}">
                <a16:creationId xmlns:a16="http://schemas.microsoft.com/office/drawing/2014/main" id="{929D0512-3D45-F760-2649-36B11EB6E480}"/>
              </a:ext>
            </a:extLst>
          </p:cNvPr>
          <p:cNvSpPr>
            <a:spLocks noGrp="1"/>
          </p:cNvSpPr>
          <p:nvPr>
            <p:ph type="body" sz="quarter" idx="16"/>
          </p:nvPr>
        </p:nvSpPr>
        <p:spPr>
          <a:xfrm>
            <a:off x="765242" y="712471"/>
            <a:ext cx="10835414" cy="359681"/>
          </a:xfrm>
          <a:prstGeom prst="rect">
            <a:avLst/>
          </a:prstGeom>
        </p:spPr>
        <p:txBody>
          <a:bodyPr lIns="0">
            <a:noAutofit/>
          </a:bodyPr>
          <a:lstStyle>
            <a:lvl1pPr marL="0" indent="0">
              <a:lnSpc>
                <a:spcPct val="95000"/>
              </a:lnSpc>
              <a:buNone/>
              <a:defRPr sz="2400" b="0" i="1">
                <a:solidFill>
                  <a:schemeClr val="accent1"/>
                </a:solidFill>
              </a:defRPr>
            </a:lvl1pPr>
            <a:lvl2pPr marL="182880" indent="0">
              <a:buNone/>
              <a:defRPr b="1">
                <a:solidFill>
                  <a:schemeClr val="accent1"/>
                </a:solidFill>
              </a:defRPr>
            </a:lvl2pPr>
            <a:lvl3pPr marL="365760" indent="0">
              <a:buNone/>
              <a:defRPr b="1">
                <a:solidFill>
                  <a:schemeClr val="accent1"/>
                </a:solidFill>
              </a:defRPr>
            </a:lvl3pPr>
            <a:lvl4pPr marL="548640" indent="0">
              <a:buNone/>
              <a:defRPr b="1">
                <a:solidFill>
                  <a:schemeClr val="accent1"/>
                </a:solidFill>
              </a:defRPr>
            </a:lvl4pPr>
            <a:lvl5pPr marL="731520" indent="0">
              <a:buNone/>
              <a:defRPr b="1">
                <a:solidFill>
                  <a:schemeClr val="accent1"/>
                </a:solidFill>
              </a:defRPr>
            </a:lvl5pPr>
          </a:lstStyle>
          <a:p>
            <a:pPr lvl="0"/>
            <a:r>
              <a:rPr lang="en-US"/>
              <a:t>Click to edit Master text styles</a:t>
            </a:r>
          </a:p>
        </p:txBody>
      </p:sp>
      <p:sp>
        <p:nvSpPr>
          <p:cNvPr id="5" name="Title 6">
            <a:extLst>
              <a:ext uri="{FF2B5EF4-FFF2-40B4-BE49-F238E27FC236}">
                <a16:creationId xmlns:a16="http://schemas.microsoft.com/office/drawing/2014/main" id="{57B3EA16-A637-EA8B-06ED-18383328C19B}"/>
              </a:ext>
            </a:extLst>
          </p:cNvPr>
          <p:cNvSpPr>
            <a:spLocks noGrp="1"/>
          </p:cNvSpPr>
          <p:nvPr>
            <p:ph type="title" hasCustomPrompt="1"/>
          </p:nvPr>
        </p:nvSpPr>
        <p:spPr>
          <a:xfrm>
            <a:off x="765242" y="324673"/>
            <a:ext cx="10832171" cy="387798"/>
          </a:xfrm>
        </p:spPr>
        <p:txBody>
          <a:bodyPr/>
          <a:lstStyle/>
          <a:p>
            <a:r>
              <a:rPr lang="en-US"/>
              <a:t>Click to edit master title style</a:t>
            </a:r>
          </a:p>
        </p:txBody>
      </p:sp>
      <p:sp>
        <p:nvSpPr>
          <p:cNvPr id="6" name="Content Placeholder 4">
            <a:extLst>
              <a:ext uri="{FF2B5EF4-FFF2-40B4-BE49-F238E27FC236}">
                <a16:creationId xmlns:a16="http://schemas.microsoft.com/office/drawing/2014/main" id="{3BEAA080-8819-1323-D2E9-AB351BD0BE95}"/>
              </a:ext>
            </a:extLst>
          </p:cNvPr>
          <p:cNvSpPr>
            <a:spLocks noGrp="1"/>
          </p:cNvSpPr>
          <p:nvPr>
            <p:ph idx="1"/>
          </p:nvPr>
        </p:nvSpPr>
        <p:spPr>
          <a:xfrm>
            <a:off x="782169" y="1267578"/>
            <a:ext cx="5064449" cy="4676022"/>
          </a:xfrm>
          <a:prstGeom prst="rect">
            <a:avLst/>
          </a:prstGeom>
        </p:spPr>
        <p:txBody>
          <a:bodyPr>
            <a:normAutofit fontScale="92500"/>
          </a:bodyPr>
          <a:lstStyle/>
          <a:p>
            <a:pPr marL="0" indent="0">
              <a:buNone/>
            </a:pPr>
            <a:endParaRPr lang="en-US" sz="1400" noProof="1"/>
          </a:p>
          <a:p>
            <a:pPr marL="0" indent="0">
              <a:buNone/>
            </a:pPr>
            <a:endParaRPr lang="en-US" sz="1400" noProof="1"/>
          </a:p>
        </p:txBody>
      </p:sp>
      <p:sp>
        <p:nvSpPr>
          <p:cNvPr id="7" name="Content Placeholder 1">
            <a:extLst>
              <a:ext uri="{FF2B5EF4-FFF2-40B4-BE49-F238E27FC236}">
                <a16:creationId xmlns:a16="http://schemas.microsoft.com/office/drawing/2014/main" id="{748E9C27-7995-D759-83A6-F642B0EA471F}"/>
              </a:ext>
            </a:extLst>
          </p:cNvPr>
          <p:cNvSpPr>
            <a:spLocks noGrp="1"/>
          </p:cNvSpPr>
          <p:nvPr>
            <p:ph idx="13"/>
          </p:nvPr>
        </p:nvSpPr>
        <p:spPr>
          <a:xfrm>
            <a:off x="6096000" y="1267578"/>
            <a:ext cx="5501414" cy="4676022"/>
          </a:xfrm>
          <a:prstGeom prst="rect">
            <a:avLst/>
          </a:prstGeom>
        </p:spPr>
        <p:txBody>
          <a:bodyPr>
            <a:normAutofit fontScale="25000" lnSpcReduction="20000"/>
          </a:bodyPr>
          <a:lstStyle/>
          <a:p>
            <a:pPr marL="0" indent="0">
              <a:lnSpc>
                <a:spcPct val="120000"/>
              </a:lnSpc>
              <a:buNone/>
            </a:pPr>
            <a:endParaRPr lang="en-US" sz="5200" noProof="1"/>
          </a:p>
        </p:txBody>
      </p:sp>
    </p:spTree>
    <p:extLst>
      <p:ext uri="{BB962C8B-B14F-4D97-AF65-F5344CB8AC3E}">
        <p14:creationId xmlns:p14="http://schemas.microsoft.com/office/powerpoint/2010/main" val="1106880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w/o body">
    <p:bg>
      <p:bgPr>
        <a:solidFill>
          <a:schemeClr val="bg1"/>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81C7128-F28E-79DD-2DCC-CDE8C7FDB194}"/>
              </a:ext>
            </a:extLst>
          </p:cNvPr>
          <p:cNvSpPr>
            <a:spLocks noGrp="1"/>
          </p:cNvSpPr>
          <p:nvPr>
            <p:ph type="sldNum" sz="quarter" idx="10"/>
          </p:nvPr>
        </p:nvSpPr>
        <p:spPr/>
        <p:txBody>
          <a:bodyPr/>
          <a:lstStyle/>
          <a:p>
            <a:fld id="{48F63A3B-78C7-47BE-AE5E-E10140E04643}" type="slidenum">
              <a:rPr lang="en-US" smtClean="0"/>
              <a:pPr/>
              <a:t>‹#›</a:t>
            </a:fld>
            <a:endParaRPr lang="en-US" dirty="0"/>
          </a:p>
        </p:txBody>
      </p:sp>
      <p:sp>
        <p:nvSpPr>
          <p:cNvPr id="5" name="Title 4">
            <a:extLst>
              <a:ext uri="{FF2B5EF4-FFF2-40B4-BE49-F238E27FC236}">
                <a16:creationId xmlns:a16="http://schemas.microsoft.com/office/drawing/2014/main" id="{0FB8CB6D-1EE5-AA7C-0E94-507D3259099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67514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title">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4F53228-58C8-193D-C533-17B52DFE9271}"/>
              </a:ext>
            </a:extLst>
          </p:cNvPr>
          <p:cNvSpPr>
            <a:spLocks noGrp="1"/>
          </p:cNvSpPr>
          <p:nvPr>
            <p:ph type="sldNum" sz="quarter" idx="14"/>
          </p:nvPr>
        </p:nvSpPr>
        <p:spPr/>
        <p:txBody>
          <a:bodyPr/>
          <a:lstStyle/>
          <a:p>
            <a:fld id="{48F63A3B-78C7-47BE-AE5E-E10140E04643}" type="slidenum">
              <a:rPr lang="en-US" smtClean="0"/>
              <a:pPr/>
              <a:t>‹#›</a:t>
            </a:fld>
            <a:endParaRPr lang="en-US" dirty="0"/>
          </a:p>
        </p:txBody>
      </p:sp>
      <p:sp>
        <p:nvSpPr>
          <p:cNvPr id="3" name="Text Placeholder 3">
            <a:extLst>
              <a:ext uri="{FF2B5EF4-FFF2-40B4-BE49-F238E27FC236}">
                <a16:creationId xmlns:a16="http://schemas.microsoft.com/office/drawing/2014/main" id="{8AA9D11A-4F2F-C37D-BA40-3FA98C42CF4C}"/>
              </a:ext>
            </a:extLst>
          </p:cNvPr>
          <p:cNvSpPr>
            <a:spLocks noGrp="1"/>
          </p:cNvSpPr>
          <p:nvPr>
            <p:ph type="body" sz="quarter" idx="13"/>
          </p:nvPr>
        </p:nvSpPr>
        <p:spPr>
          <a:xfrm>
            <a:off x="765242" y="712471"/>
            <a:ext cx="10835414" cy="359681"/>
          </a:xfrm>
          <a:prstGeom prst="rect">
            <a:avLst/>
          </a:prstGeom>
        </p:spPr>
        <p:txBody>
          <a:bodyPr lIns="0">
            <a:noAutofit/>
          </a:bodyPr>
          <a:lstStyle>
            <a:lvl1pPr marL="0" indent="0">
              <a:lnSpc>
                <a:spcPct val="95000"/>
              </a:lnSpc>
              <a:buNone/>
              <a:defRPr sz="2400" b="0" i="1">
                <a:solidFill>
                  <a:schemeClr val="accent1"/>
                </a:solidFill>
              </a:defRPr>
            </a:lvl1pPr>
            <a:lvl2pPr marL="182880" indent="0">
              <a:buNone/>
              <a:defRPr b="1">
                <a:solidFill>
                  <a:schemeClr val="accent1"/>
                </a:solidFill>
              </a:defRPr>
            </a:lvl2pPr>
            <a:lvl3pPr marL="365760" indent="0">
              <a:buNone/>
              <a:defRPr b="1">
                <a:solidFill>
                  <a:schemeClr val="accent1"/>
                </a:solidFill>
              </a:defRPr>
            </a:lvl3pPr>
            <a:lvl4pPr marL="548640" indent="0">
              <a:buNone/>
              <a:defRPr b="1">
                <a:solidFill>
                  <a:schemeClr val="accent1"/>
                </a:solidFill>
              </a:defRPr>
            </a:lvl4pPr>
            <a:lvl5pPr marL="731520" indent="0">
              <a:buNone/>
              <a:defRPr b="1">
                <a:solidFill>
                  <a:schemeClr val="accent1"/>
                </a:solidFill>
              </a:defRPr>
            </a:lvl5pPr>
          </a:lstStyle>
          <a:p>
            <a:pPr lvl="0"/>
            <a:r>
              <a:rPr lang="en-US"/>
              <a:t>Click to edit Master text styles</a:t>
            </a:r>
          </a:p>
        </p:txBody>
      </p:sp>
      <p:sp>
        <p:nvSpPr>
          <p:cNvPr id="5" name="Title 6">
            <a:extLst>
              <a:ext uri="{FF2B5EF4-FFF2-40B4-BE49-F238E27FC236}">
                <a16:creationId xmlns:a16="http://schemas.microsoft.com/office/drawing/2014/main" id="{BAE7A535-89FE-2FCA-E5B8-CAE142EDDEC8}"/>
              </a:ext>
            </a:extLst>
          </p:cNvPr>
          <p:cNvSpPr>
            <a:spLocks noGrp="1"/>
          </p:cNvSpPr>
          <p:nvPr>
            <p:ph type="title" hasCustomPrompt="1"/>
          </p:nvPr>
        </p:nvSpPr>
        <p:spPr>
          <a:xfrm>
            <a:off x="765242" y="324673"/>
            <a:ext cx="10832171" cy="387798"/>
          </a:xfrm>
        </p:spPr>
        <p:txBody>
          <a:bodyPr/>
          <a:lstStyle/>
          <a:p>
            <a:r>
              <a:rPr lang="en-US"/>
              <a:t>Click to edit master title style</a:t>
            </a:r>
          </a:p>
        </p:txBody>
      </p:sp>
    </p:spTree>
    <p:extLst>
      <p:ext uri="{BB962C8B-B14F-4D97-AF65-F5344CB8AC3E}">
        <p14:creationId xmlns:p14="http://schemas.microsoft.com/office/powerpoint/2010/main" val="2545123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AF0D4C7A-2A5B-B0FE-035B-D8072C85CF26}"/>
              </a:ext>
            </a:extLst>
          </p:cNvPr>
          <p:cNvSpPr>
            <a:spLocks noGrp="1"/>
          </p:cNvSpPr>
          <p:nvPr>
            <p:ph type="sldNum" sz="quarter" idx="10"/>
          </p:nvPr>
        </p:nvSpPr>
        <p:spPr/>
        <p:txBody>
          <a:bodyPr/>
          <a:lstStyle/>
          <a:p>
            <a:fld id="{48F63A3B-78C7-47BE-AE5E-E10140E04643}" type="slidenum">
              <a:rPr lang="en-US" smtClean="0"/>
              <a:pPr/>
              <a:t>‹#›</a:t>
            </a:fld>
            <a:endParaRPr lang="en-US" dirty="0"/>
          </a:p>
        </p:txBody>
      </p:sp>
      <p:sp>
        <p:nvSpPr>
          <p:cNvPr id="3" name="Title 2">
            <a:extLst>
              <a:ext uri="{FF2B5EF4-FFF2-40B4-BE49-F238E27FC236}">
                <a16:creationId xmlns:a16="http://schemas.microsoft.com/office/drawing/2014/main" id="{E8BBCF97-989D-2E99-0429-01DB761267D6}"/>
              </a:ext>
            </a:extLst>
          </p:cNvPr>
          <p:cNvSpPr>
            <a:spLocks noGrp="1"/>
          </p:cNvSpPr>
          <p:nvPr>
            <p:ph type="title" hasCustomPrompt="1"/>
          </p:nvPr>
        </p:nvSpPr>
        <p:spPr/>
        <p:txBody>
          <a:bodyPr/>
          <a:lstStyle/>
          <a:p>
            <a:r>
              <a:rPr lang="en-US"/>
              <a:t>Click to edit master title style</a:t>
            </a:r>
          </a:p>
        </p:txBody>
      </p:sp>
    </p:spTree>
    <p:extLst>
      <p:ext uri="{BB962C8B-B14F-4D97-AF65-F5344CB8AC3E}">
        <p14:creationId xmlns:p14="http://schemas.microsoft.com/office/powerpoint/2010/main" val="1925761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D321E3E-2CD4-A5DC-0DC8-61D49FB60340}"/>
              </a:ext>
            </a:extLst>
          </p:cNvPr>
          <p:cNvSpPr>
            <a:spLocks noGrp="1"/>
          </p:cNvSpPr>
          <p:nvPr>
            <p:ph type="sldNum" sz="quarter" idx="10"/>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190404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Google Shape;15;p5">
            <a:extLst>
              <a:ext uri="{FF2B5EF4-FFF2-40B4-BE49-F238E27FC236}">
                <a16:creationId xmlns:a16="http://schemas.microsoft.com/office/drawing/2014/main" id="{32CEE1B5-D00F-B082-3A3F-EAC266343008}"/>
              </a:ext>
            </a:extLst>
          </p:cNvPr>
          <p:cNvPicPr preferRelativeResize="0"/>
          <p:nvPr userDrawn="1"/>
        </p:nvPicPr>
        <p:blipFill rotWithShape="1">
          <a:blip r:embed="rId17">
            <a:alphaModFix/>
          </a:blip>
          <a:srcRect/>
          <a:stretch/>
        </p:blipFill>
        <p:spPr>
          <a:xfrm>
            <a:off x="4419600" y="6002640"/>
            <a:ext cx="7772400" cy="856281"/>
          </a:xfrm>
          <a:prstGeom prst="rect">
            <a:avLst/>
          </a:prstGeom>
          <a:noFill/>
          <a:ln>
            <a:noFill/>
          </a:ln>
        </p:spPr>
      </p:pic>
      <p:sp>
        <p:nvSpPr>
          <p:cNvPr id="2" name="Title Placeholder 1"/>
          <p:cNvSpPr>
            <a:spLocks noGrp="1"/>
          </p:cNvSpPr>
          <p:nvPr>
            <p:ph type="title"/>
          </p:nvPr>
        </p:nvSpPr>
        <p:spPr>
          <a:xfrm>
            <a:off x="765243" y="425861"/>
            <a:ext cx="10779058" cy="387798"/>
          </a:xfrm>
          <a:prstGeom prst="rect">
            <a:avLst/>
          </a:prstGeom>
        </p:spPr>
        <p:txBody>
          <a:bodyPr vert="horz" wrap="square" lIns="0" tIns="0" rIns="0" bIns="0" rtlCol="0" anchor="t">
            <a:spAutoFit/>
          </a:bodyPr>
          <a:lstStyle/>
          <a:p>
            <a:r>
              <a:rPr lang="en-US"/>
              <a:t>Click to edit master title style</a:t>
            </a:r>
          </a:p>
        </p:txBody>
      </p:sp>
      <p:sp>
        <p:nvSpPr>
          <p:cNvPr id="6" name="Slide Number Placeholder 5"/>
          <p:cNvSpPr>
            <a:spLocks noGrp="1"/>
          </p:cNvSpPr>
          <p:nvPr>
            <p:ph type="sldNum" sz="quarter" idx="4"/>
          </p:nvPr>
        </p:nvSpPr>
        <p:spPr>
          <a:xfrm>
            <a:off x="11614151" y="6334276"/>
            <a:ext cx="440804" cy="285600"/>
          </a:xfrm>
          <a:prstGeom prst="rect">
            <a:avLst/>
          </a:prstGeom>
        </p:spPr>
        <p:txBody>
          <a:bodyPr vert="horz" lIns="0" tIns="0" rIns="0" bIns="0" rtlCol="0" anchor="ctr"/>
          <a:lstStyle>
            <a:lvl1pPr algn="ctr">
              <a:defRPr sz="1000">
                <a:solidFill>
                  <a:schemeClr val="bg1"/>
                </a:solidFill>
              </a:defRPr>
            </a:lvl1pPr>
          </a:lstStyle>
          <a:p>
            <a:fld id="{48F63A3B-78C7-47BE-AE5E-E10140E04643}" type="slidenum">
              <a:rPr lang="en-US" smtClean="0"/>
              <a:pPr/>
              <a:t>‹#›</a:t>
            </a:fld>
            <a:endParaRPr lang="en-US" dirty="0"/>
          </a:p>
        </p:txBody>
      </p:sp>
      <p:pic>
        <p:nvPicPr>
          <p:cNvPr id="5" name="Google Shape;14;p5">
            <a:extLst>
              <a:ext uri="{FF2B5EF4-FFF2-40B4-BE49-F238E27FC236}">
                <a16:creationId xmlns:a16="http://schemas.microsoft.com/office/drawing/2014/main" id="{9C2BBE4A-0255-AEF4-4CB5-8B96AE855D70}"/>
              </a:ext>
            </a:extLst>
          </p:cNvPr>
          <p:cNvPicPr preferRelativeResize="0"/>
          <p:nvPr userDrawn="1"/>
        </p:nvPicPr>
        <p:blipFill rotWithShape="1">
          <a:blip r:embed="rId18">
            <a:alphaModFix/>
          </a:blip>
          <a:srcRect/>
          <a:stretch/>
        </p:blipFill>
        <p:spPr>
          <a:xfrm>
            <a:off x="2" y="0"/>
            <a:ext cx="838200" cy="1239520"/>
          </a:xfrm>
          <a:prstGeom prst="rect">
            <a:avLst/>
          </a:prstGeom>
          <a:noFill/>
          <a:ln>
            <a:noFill/>
          </a:ln>
        </p:spPr>
      </p:pic>
      <p:pic>
        <p:nvPicPr>
          <p:cNvPr id="13" name="Picture 12" descr="A close-up of a logo&#10;&#10;Description automatically generated with low confidence">
            <a:extLst>
              <a:ext uri="{FF2B5EF4-FFF2-40B4-BE49-F238E27FC236}">
                <a16:creationId xmlns:a16="http://schemas.microsoft.com/office/drawing/2014/main" id="{24A6AA94-339C-5B23-E054-6F7A799DAFF0}"/>
              </a:ext>
            </a:extLst>
          </p:cNvPr>
          <p:cNvPicPr>
            <a:picLocks noChangeAspect="1"/>
          </p:cNvPicPr>
          <p:nvPr userDrawn="1"/>
        </p:nvPicPr>
        <p:blipFill>
          <a:blip r:embed="rId19"/>
          <a:stretch>
            <a:fillRect/>
          </a:stretch>
        </p:blipFill>
        <p:spPr>
          <a:xfrm>
            <a:off x="2251647" y="6202180"/>
            <a:ext cx="1895306" cy="457200"/>
          </a:xfrm>
          <a:prstGeom prst="rect">
            <a:avLst/>
          </a:prstGeom>
        </p:spPr>
      </p:pic>
      <p:pic>
        <p:nvPicPr>
          <p:cNvPr id="14" name="Picture 13">
            <a:extLst>
              <a:ext uri="{FF2B5EF4-FFF2-40B4-BE49-F238E27FC236}">
                <a16:creationId xmlns:a16="http://schemas.microsoft.com/office/drawing/2014/main" id="{5D04B1B8-2D9A-A169-6982-BADEEC395436}"/>
              </a:ext>
            </a:extLst>
          </p:cNvPr>
          <p:cNvPicPr>
            <a:picLocks noChangeAspect="1"/>
          </p:cNvPicPr>
          <p:nvPr userDrawn="1"/>
        </p:nvPicPr>
        <p:blipFill>
          <a:blip r:embed="rId20"/>
          <a:stretch>
            <a:fillRect/>
          </a:stretch>
        </p:blipFill>
        <p:spPr>
          <a:xfrm>
            <a:off x="548020" y="6256098"/>
            <a:ext cx="1355750" cy="365760"/>
          </a:xfrm>
          <a:prstGeom prst="rect">
            <a:avLst/>
          </a:prstGeom>
        </p:spPr>
      </p:pic>
      <p:sp>
        <p:nvSpPr>
          <p:cNvPr id="7" name="TextBox 6">
            <a:extLst>
              <a:ext uri="{FF2B5EF4-FFF2-40B4-BE49-F238E27FC236}">
                <a16:creationId xmlns:a16="http://schemas.microsoft.com/office/drawing/2014/main" id="{6DB97D34-758D-DEC9-A6CA-2A392EC4B26E}"/>
              </a:ext>
            </a:extLst>
          </p:cNvPr>
          <p:cNvSpPr txBox="1"/>
          <p:nvPr userDrawn="1"/>
        </p:nvSpPr>
        <p:spPr>
          <a:xfrm>
            <a:off x="5513669" y="6269327"/>
            <a:ext cx="6100482" cy="415498"/>
          </a:xfrm>
          <a:prstGeom prst="rect">
            <a:avLst/>
          </a:prstGeom>
          <a:noFill/>
        </p:spPr>
        <p:txBody>
          <a:bodyPr wrap="square">
            <a:spAutoFit/>
          </a:bodyPr>
          <a:lstStyle/>
          <a:p>
            <a:pPr algn="r" defTabSz="914400">
              <a:buClr>
                <a:srgbClr val="7F7F7F"/>
              </a:buClr>
              <a:buSzPts val="800"/>
              <a:defRPr/>
            </a:pPr>
            <a:r>
              <a:rPr kumimoji="0" lang="en-US" sz="1050" b="0" i="0" u="none" strike="noStrike" kern="1200" cap="none" spc="0" normalizeH="0" baseline="0" noProof="0" dirty="0">
                <a:ln>
                  <a:noFill/>
                </a:ln>
                <a:solidFill>
                  <a:schemeClr val="bg1"/>
                </a:solidFill>
                <a:effectLst/>
                <a:uLnTx/>
                <a:uFillTx/>
                <a:latin typeface="Century Gothic Regular"/>
                <a:ea typeface="Arial"/>
                <a:cs typeface="Arial"/>
                <a:sym typeface="Arial"/>
              </a:rPr>
              <a:t>©2025 ACRO</a:t>
            </a:r>
            <a:endParaRPr kumimoji="0" lang="en-US" sz="2800" b="0" i="0" u="none" strike="noStrike" kern="1200" cap="none" spc="0" normalizeH="0" baseline="0" noProof="0" dirty="0">
              <a:ln>
                <a:noFill/>
              </a:ln>
              <a:solidFill>
                <a:schemeClr val="bg1"/>
              </a:solidFill>
              <a:effectLst/>
              <a:uLnTx/>
              <a:uFillTx/>
              <a:latin typeface="Century Gothic Regular"/>
              <a:ea typeface="+mn-ea"/>
              <a:cs typeface="+mn-cs"/>
            </a:endParaRPr>
          </a:p>
          <a:p>
            <a:pPr marL="0" marR="0" lvl="0" indent="0" algn="r" defTabSz="914400" rtl="0" eaLnBrk="1" fontAlgn="auto" latinLnBrk="0" hangingPunct="1">
              <a:lnSpc>
                <a:spcPct val="100000"/>
              </a:lnSpc>
              <a:spcBef>
                <a:spcPts val="0"/>
              </a:spcBef>
              <a:spcAft>
                <a:spcPts val="0"/>
              </a:spcAft>
              <a:buClr>
                <a:srgbClr val="7F7F7F"/>
              </a:buClr>
              <a:buSzPts val="800"/>
              <a:buFont typeface="Arial"/>
              <a:buNone/>
              <a:tabLst/>
              <a:defRPr/>
            </a:pPr>
            <a:r>
              <a:rPr kumimoji="0" lang="en-US" sz="1050" b="0" i="0" u="none" strike="noStrike" kern="1200" cap="none" spc="0" normalizeH="0" baseline="0" noProof="0" dirty="0">
                <a:ln>
                  <a:noFill/>
                </a:ln>
                <a:solidFill>
                  <a:schemeClr val="bg1"/>
                </a:solidFill>
                <a:effectLst/>
                <a:uLnTx/>
                <a:uFillTx/>
                <a:latin typeface="Century Gothic Regular"/>
                <a:ea typeface="Arial"/>
                <a:cs typeface="Arial"/>
                <a:sym typeface="Arial"/>
              </a:rPr>
              <a:t>©2025 TRANSCELERATE BIOPHARMA INC., ALL RIGHTS RESERVED </a:t>
            </a:r>
            <a:endParaRPr kumimoji="0" lang="en-US" sz="2800" b="0" i="0" u="none" strike="noStrike" kern="1200" cap="none" spc="0" normalizeH="0" baseline="0" noProof="0" dirty="0">
              <a:ln>
                <a:noFill/>
              </a:ln>
              <a:solidFill>
                <a:schemeClr val="bg1"/>
              </a:solidFill>
              <a:effectLst/>
              <a:uLnTx/>
              <a:uFillTx/>
              <a:latin typeface="Century Gothic Regular"/>
              <a:ea typeface="+mn-ea"/>
              <a:cs typeface="+mn-cs"/>
            </a:endParaRPr>
          </a:p>
        </p:txBody>
      </p:sp>
    </p:spTree>
    <p:extLst>
      <p:ext uri="{BB962C8B-B14F-4D97-AF65-F5344CB8AC3E}">
        <p14:creationId xmlns:p14="http://schemas.microsoft.com/office/powerpoint/2010/main" val="40039982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32"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Lst>
  <p:hf hdr="0" ftr="0" dt="0"/>
  <p:txStyles>
    <p:titleStyle>
      <a:lvl1pPr algn="l" defTabSz="914400" rtl="0" eaLnBrk="1" latinLnBrk="0" hangingPunct="1">
        <a:lnSpc>
          <a:spcPct val="90000"/>
        </a:lnSpc>
        <a:spcBef>
          <a:spcPct val="0"/>
        </a:spcBef>
        <a:buNone/>
        <a:defRPr kumimoji="0" lang="en-US" sz="2800" b="1" i="0" u="none" strike="noStrike" kern="1200" cap="none" spc="0" normalizeH="0" baseline="0">
          <a:ln>
            <a:noFill/>
          </a:ln>
          <a:solidFill>
            <a:srgbClr val="575757"/>
          </a:solidFill>
          <a:effectLst/>
          <a:uLnTx/>
          <a:uFillTx/>
          <a:latin typeface="+mj-lt"/>
          <a:ea typeface="+mn-ea"/>
          <a:cs typeface="Calibri Light" panose="020F0302020204030204" pitchFamily="34" charset="0"/>
        </a:defRPr>
      </a:lvl1pPr>
    </p:titleStyle>
    <p:bodyStyle>
      <a:lvl1pPr marL="182880" indent="-182880" algn="l" defTabSz="914400" rtl="0" eaLnBrk="1" latinLnBrk="0" hangingPunct="1">
        <a:lnSpc>
          <a:spcPct val="90000"/>
        </a:lnSpc>
        <a:spcBef>
          <a:spcPct val="0"/>
        </a:spcBef>
        <a:spcAft>
          <a:spcPts val="600"/>
        </a:spcAft>
        <a:buClr>
          <a:schemeClr val="accent1"/>
        </a:buClr>
        <a:buFont typeface="Arial" panose="020B0604020202020204" pitchFamily="34" charset="0"/>
        <a:buChar char="•"/>
        <a:tabLst/>
        <a:defRPr kumimoji="0" lang="en-US" sz="1400" b="0" i="0" u="none" strike="noStrike" kern="1200" cap="none" spc="0" normalizeH="0" baseline="0" dirty="0">
          <a:ln>
            <a:noFill/>
          </a:ln>
          <a:solidFill>
            <a:srgbClr val="575757"/>
          </a:solidFill>
          <a:effectLst/>
          <a:uLnTx/>
          <a:uFillTx/>
          <a:latin typeface="+mn-lt"/>
          <a:ea typeface="+mn-ea"/>
          <a:cs typeface="Calibri Light" panose="020F0302020204030204" pitchFamily="34" charset="0"/>
        </a:defRPr>
      </a:lvl1pPr>
      <a:lvl2pPr marL="365760" indent="-182880" algn="l" defTabSz="914400" rtl="0" eaLnBrk="1" latinLnBrk="0" hangingPunct="1">
        <a:lnSpc>
          <a:spcPct val="90000"/>
        </a:lnSpc>
        <a:spcBef>
          <a:spcPct val="0"/>
        </a:spcBef>
        <a:spcAft>
          <a:spcPts val="600"/>
        </a:spcAft>
        <a:buClr>
          <a:schemeClr val="accent1"/>
        </a:buClr>
        <a:buFont typeface="Arial" panose="020B0604020202020204" pitchFamily="34" charset="0"/>
        <a:buChar char="•"/>
        <a:tabLst/>
        <a:defRPr kumimoji="0" lang="en-US" sz="1400" b="0" i="0" u="none" strike="noStrike" kern="1200" cap="none" spc="0" normalizeH="0" baseline="0" dirty="0">
          <a:ln>
            <a:noFill/>
          </a:ln>
          <a:solidFill>
            <a:srgbClr val="575757"/>
          </a:solidFill>
          <a:effectLst/>
          <a:uLnTx/>
          <a:uFillTx/>
          <a:latin typeface="+mn-lt"/>
          <a:ea typeface="+mn-ea"/>
          <a:cs typeface="Calibri Light" panose="020F0302020204030204" pitchFamily="34" charset="0"/>
        </a:defRPr>
      </a:lvl2pPr>
      <a:lvl3pPr marL="548640" indent="-182880" algn="l" defTabSz="914400" rtl="0" eaLnBrk="1" latinLnBrk="0" hangingPunct="1">
        <a:lnSpc>
          <a:spcPct val="90000"/>
        </a:lnSpc>
        <a:spcBef>
          <a:spcPct val="0"/>
        </a:spcBef>
        <a:spcAft>
          <a:spcPts val="600"/>
        </a:spcAft>
        <a:buClr>
          <a:schemeClr val="accent1"/>
        </a:buClr>
        <a:buFont typeface="Arial" panose="020B0604020202020204" pitchFamily="34" charset="0"/>
        <a:buChar char="•"/>
        <a:defRPr kumimoji="0" lang="en-US" sz="1400" b="0" i="0" u="none" strike="noStrike" kern="1200" cap="none" spc="0" normalizeH="0" baseline="0" dirty="0">
          <a:ln>
            <a:noFill/>
          </a:ln>
          <a:solidFill>
            <a:srgbClr val="575757"/>
          </a:solidFill>
          <a:effectLst/>
          <a:uLnTx/>
          <a:uFillTx/>
          <a:latin typeface="+mn-lt"/>
          <a:ea typeface="+mn-ea"/>
          <a:cs typeface="Calibri Light" panose="020F0302020204030204" pitchFamily="34" charset="0"/>
        </a:defRPr>
      </a:lvl3pPr>
      <a:lvl4pPr marL="731520" indent="-182880" algn="l" defTabSz="914400" rtl="0" eaLnBrk="1" latinLnBrk="0" hangingPunct="1">
        <a:lnSpc>
          <a:spcPct val="90000"/>
        </a:lnSpc>
        <a:spcBef>
          <a:spcPct val="0"/>
        </a:spcBef>
        <a:spcAft>
          <a:spcPts val="600"/>
        </a:spcAft>
        <a:buClr>
          <a:schemeClr val="accent1"/>
        </a:buClr>
        <a:buFont typeface="Arial" panose="020B0604020202020204" pitchFamily="34" charset="0"/>
        <a:buChar char="•"/>
        <a:defRPr kumimoji="0" lang="en-US" sz="1400" b="0" i="0" u="none" strike="noStrike" kern="1200" cap="none" spc="0" normalizeH="0" baseline="0" dirty="0">
          <a:ln>
            <a:noFill/>
          </a:ln>
          <a:solidFill>
            <a:srgbClr val="575757"/>
          </a:solidFill>
          <a:effectLst/>
          <a:uLnTx/>
          <a:uFillTx/>
          <a:latin typeface="+mn-lt"/>
          <a:ea typeface="+mn-ea"/>
          <a:cs typeface="Calibri Light" panose="020F0302020204030204" pitchFamily="34" charset="0"/>
        </a:defRPr>
      </a:lvl4pPr>
      <a:lvl5pPr marL="914400" indent="-182880" algn="l" defTabSz="914400" rtl="0" eaLnBrk="1" latinLnBrk="0" hangingPunct="1">
        <a:lnSpc>
          <a:spcPct val="90000"/>
        </a:lnSpc>
        <a:spcBef>
          <a:spcPct val="0"/>
        </a:spcBef>
        <a:spcAft>
          <a:spcPts val="600"/>
        </a:spcAft>
        <a:buClr>
          <a:schemeClr val="accent1"/>
        </a:buClr>
        <a:buFont typeface="Arial" panose="020B0604020202020204" pitchFamily="34" charset="0"/>
        <a:buChar char="•"/>
        <a:defRPr kumimoji="0" lang="en-US" sz="1400" b="0" i="0" u="none" strike="noStrike" kern="1200" cap="none" spc="0" normalizeH="0" baseline="0" dirty="0">
          <a:ln>
            <a:noFill/>
          </a:ln>
          <a:solidFill>
            <a:srgbClr val="575757"/>
          </a:solidFill>
          <a:effectLst/>
          <a:uLnTx/>
          <a:uFillTx/>
          <a:latin typeface="+mn-lt"/>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pos="480">
          <p15:clr>
            <a:srgbClr val="F26B43"/>
          </p15:clr>
        </p15:guide>
        <p15:guide id="3" pos="7272">
          <p15:clr>
            <a:srgbClr val="F26B43"/>
          </p15:clr>
        </p15:guide>
        <p15:guide id="4" orient="horz" pos="2016">
          <p15:clr>
            <a:srgbClr val="F26B43"/>
          </p15:clr>
        </p15:guide>
        <p15:guide id="5" orient="horz" pos="374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12.svg"/><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svg"/><Relationship Id="rId7" Type="http://schemas.openxmlformats.org/officeDocument/2006/relationships/image" Target="../media/image18.sv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7B4055-24E2-747B-0427-936EB58957C0}"/>
              </a:ext>
            </a:extLst>
          </p:cNvPr>
          <p:cNvSpPr>
            <a:spLocks noGrp="1"/>
          </p:cNvSpPr>
          <p:nvPr>
            <p:ph type="ctrTitle"/>
          </p:nvPr>
        </p:nvSpPr>
        <p:spPr/>
        <p:txBody>
          <a:bodyPr/>
          <a:lstStyle/>
          <a:p>
            <a:r>
              <a:rPr lang="en-US" dirty="0"/>
              <a:t>Data Life Cycle Framework</a:t>
            </a:r>
          </a:p>
        </p:txBody>
      </p:sp>
      <p:sp>
        <p:nvSpPr>
          <p:cNvPr id="5" name="Text Placeholder 4">
            <a:extLst>
              <a:ext uri="{FF2B5EF4-FFF2-40B4-BE49-F238E27FC236}">
                <a16:creationId xmlns:a16="http://schemas.microsoft.com/office/drawing/2014/main" id="{70B93F17-700B-ACF1-B48B-110600677D6F}"/>
              </a:ext>
            </a:extLst>
          </p:cNvPr>
          <p:cNvSpPr>
            <a:spLocks noGrp="1"/>
          </p:cNvSpPr>
          <p:nvPr>
            <p:ph type="body" sz="quarter" idx="10"/>
          </p:nvPr>
        </p:nvSpPr>
        <p:spPr>
          <a:xfrm>
            <a:off x="777237" y="3178180"/>
            <a:ext cx="5633187" cy="508304"/>
          </a:xfrm>
        </p:spPr>
        <p:txBody>
          <a:bodyPr/>
          <a:lstStyle/>
          <a:p>
            <a:r>
              <a:rPr lang="en-US" dirty="0"/>
              <a:t>Key considerations throughout the data life cycle to help understand of ICH E6(R3) Annex I Section 4</a:t>
            </a:r>
          </a:p>
        </p:txBody>
      </p:sp>
      <p:sp>
        <p:nvSpPr>
          <p:cNvPr id="12" name="Content Placeholder 11">
            <a:extLst>
              <a:ext uri="{FF2B5EF4-FFF2-40B4-BE49-F238E27FC236}">
                <a16:creationId xmlns:a16="http://schemas.microsoft.com/office/drawing/2014/main" id="{D029502E-87FF-0E61-16FF-A62E46D374FE}"/>
              </a:ext>
            </a:extLst>
          </p:cNvPr>
          <p:cNvSpPr>
            <a:spLocks noGrp="1"/>
          </p:cNvSpPr>
          <p:nvPr>
            <p:ph sz="quarter" idx="11"/>
          </p:nvPr>
        </p:nvSpPr>
        <p:spPr/>
        <p:txBody>
          <a:bodyPr/>
          <a:lstStyle/>
          <a:p>
            <a:r>
              <a:rPr lang="fr-BE" dirty="0"/>
              <a:t>ICH E6(R3) – Good Clinical Practice</a:t>
            </a:r>
          </a:p>
        </p:txBody>
      </p:sp>
      <p:sp>
        <p:nvSpPr>
          <p:cNvPr id="3" name="Text Placeholder 2">
            <a:extLst>
              <a:ext uri="{FF2B5EF4-FFF2-40B4-BE49-F238E27FC236}">
                <a16:creationId xmlns:a16="http://schemas.microsoft.com/office/drawing/2014/main" id="{007AFFF7-DFEC-16D3-1EF9-59F39E1C310E}"/>
              </a:ext>
            </a:extLst>
          </p:cNvPr>
          <p:cNvSpPr>
            <a:spLocks noGrp="1"/>
          </p:cNvSpPr>
          <p:nvPr>
            <p:ph type="body" sz="quarter" idx="12"/>
          </p:nvPr>
        </p:nvSpPr>
        <p:spPr/>
        <p:txBody>
          <a:bodyPr/>
          <a:lstStyle/>
          <a:p>
            <a:r>
              <a:rPr lang="en-US" dirty="0"/>
              <a:t>Version 1.0 dated </a:t>
            </a:r>
            <a:r>
              <a:rPr lang="en-US"/>
              <a:t>9 July </a:t>
            </a:r>
            <a:r>
              <a:rPr lang="en-US" dirty="0"/>
              <a:t>2025</a:t>
            </a:r>
          </a:p>
        </p:txBody>
      </p:sp>
    </p:spTree>
    <p:extLst>
      <p:ext uri="{BB962C8B-B14F-4D97-AF65-F5344CB8AC3E}">
        <p14:creationId xmlns:p14="http://schemas.microsoft.com/office/powerpoint/2010/main" val="755946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81E9668-914C-0107-21FD-722C92F313B0}"/>
              </a:ext>
            </a:extLst>
          </p:cNvPr>
          <p:cNvSpPr>
            <a:spLocks noGrp="1"/>
          </p:cNvSpPr>
          <p:nvPr>
            <p:ph type="ctrTitle"/>
          </p:nvPr>
        </p:nvSpPr>
        <p:spPr>
          <a:xfrm>
            <a:off x="768096" y="352451"/>
            <a:ext cx="3164379" cy="1476349"/>
          </a:xfrm>
        </p:spPr>
        <p:txBody>
          <a:bodyPr/>
          <a:lstStyle/>
          <a:p>
            <a:r>
              <a:rPr lang="en-US" dirty="0"/>
              <a:t>Data Corrections</a:t>
            </a:r>
            <a:br>
              <a:rPr lang="en-US" dirty="0"/>
            </a:br>
            <a:r>
              <a:rPr lang="en-US" dirty="0"/>
              <a:t>ICH E6(R3): Section 4.2.4</a:t>
            </a:r>
          </a:p>
        </p:txBody>
      </p:sp>
      <p:sp>
        <p:nvSpPr>
          <p:cNvPr id="7" name="Content Placeholder 6">
            <a:extLst>
              <a:ext uri="{FF2B5EF4-FFF2-40B4-BE49-F238E27FC236}">
                <a16:creationId xmlns:a16="http://schemas.microsoft.com/office/drawing/2014/main" id="{E0F18FB6-D52E-293B-6BB1-90D7BFC46474}"/>
              </a:ext>
            </a:extLst>
          </p:cNvPr>
          <p:cNvSpPr>
            <a:spLocks noGrp="1"/>
          </p:cNvSpPr>
          <p:nvPr>
            <p:ph sz="quarter" idx="12"/>
          </p:nvPr>
        </p:nvSpPr>
        <p:spPr>
          <a:xfrm>
            <a:off x="768350" y="2344994"/>
            <a:ext cx="3164379" cy="3598606"/>
          </a:xfrm>
        </p:spPr>
        <p:txBody>
          <a:bodyPr/>
          <a:lstStyle/>
          <a:p>
            <a:r>
              <a:rPr lang="en-US" sz="1800" b="1" dirty="0"/>
              <a:t>What does ICH E6 say:</a:t>
            </a:r>
          </a:p>
          <a:p>
            <a:r>
              <a:rPr lang="en-US" dirty="0"/>
              <a:t>“There should be processes to correct data errors that could impact the reliability of the trial results. Corrections should be attributed to the person or computerised system making the correction, justified and supported by source records around the time of original entry and performed in a timely manner.”</a:t>
            </a:r>
          </a:p>
        </p:txBody>
      </p:sp>
      <p:grpSp>
        <p:nvGrpSpPr>
          <p:cNvPr id="11" name="Group 10">
            <a:extLst>
              <a:ext uri="{FF2B5EF4-FFF2-40B4-BE49-F238E27FC236}">
                <a16:creationId xmlns:a16="http://schemas.microsoft.com/office/drawing/2014/main" id="{AF5DA06F-E4B0-A407-DE04-11B3DE193B6E}"/>
              </a:ext>
            </a:extLst>
          </p:cNvPr>
          <p:cNvGrpSpPr/>
          <p:nvPr/>
        </p:nvGrpSpPr>
        <p:grpSpPr>
          <a:xfrm>
            <a:off x="5827691" y="604541"/>
            <a:ext cx="5786459" cy="5126215"/>
            <a:chOff x="6333823" y="836160"/>
            <a:chExt cx="5786459" cy="5126215"/>
          </a:xfrm>
        </p:grpSpPr>
        <p:sp>
          <p:nvSpPr>
            <p:cNvPr id="12" name="Arc 11">
              <a:extLst>
                <a:ext uri="{FF2B5EF4-FFF2-40B4-BE49-F238E27FC236}">
                  <a16:creationId xmlns:a16="http://schemas.microsoft.com/office/drawing/2014/main" id="{2D803E09-E6F0-651E-5198-8D94BB33D8AA}"/>
                </a:ext>
              </a:extLst>
            </p:cNvPr>
            <p:cNvSpPr/>
            <p:nvPr/>
          </p:nvSpPr>
          <p:spPr>
            <a:xfrm>
              <a:off x="7051251" y="1195360"/>
              <a:ext cx="986906" cy="986906"/>
            </a:xfrm>
            <a:prstGeom prst="arc">
              <a:avLst>
                <a:gd name="adj1" fmla="val 16383473"/>
                <a:gd name="adj2" fmla="val 7680942"/>
              </a:avLst>
            </a:prstGeom>
            <a:ln w="152400" cap="rnd">
              <a:solidFill>
                <a:schemeClr val="accent2"/>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Century Gothic" panose="020B0502020202020204" pitchFamily="34" charset="0"/>
              </a:endParaRPr>
            </a:p>
          </p:txBody>
        </p:sp>
        <p:sp>
          <p:nvSpPr>
            <p:cNvPr id="13" name="Arc 12">
              <a:extLst>
                <a:ext uri="{FF2B5EF4-FFF2-40B4-BE49-F238E27FC236}">
                  <a16:creationId xmlns:a16="http://schemas.microsoft.com/office/drawing/2014/main" id="{96B4BD32-4976-3D0B-DAD0-A5D4CEC0EB65}"/>
                </a:ext>
              </a:extLst>
            </p:cNvPr>
            <p:cNvSpPr/>
            <p:nvPr/>
          </p:nvSpPr>
          <p:spPr>
            <a:xfrm rot="16200000">
              <a:off x="6343807" y="1886926"/>
              <a:ext cx="986906" cy="986906"/>
            </a:xfrm>
            <a:prstGeom prst="arc">
              <a:avLst>
                <a:gd name="adj1" fmla="val 8467212"/>
                <a:gd name="adj2" fmla="val 2874456"/>
              </a:avLst>
            </a:prstGeom>
            <a:ln w="152400" cap="rnd">
              <a:solidFill>
                <a:schemeClr val="accent1"/>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Century Gothic" panose="020B0502020202020204" pitchFamily="34" charset="0"/>
              </a:endParaRPr>
            </a:p>
          </p:txBody>
        </p:sp>
        <p:sp>
          <p:nvSpPr>
            <p:cNvPr id="14" name="Arc 13">
              <a:extLst>
                <a:ext uri="{FF2B5EF4-FFF2-40B4-BE49-F238E27FC236}">
                  <a16:creationId xmlns:a16="http://schemas.microsoft.com/office/drawing/2014/main" id="{D6D31633-A219-1355-B9E4-4432C30FAE3C}"/>
                </a:ext>
              </a:extLst>
            </p:cNvPr>
            <p:cNvSpPr/>
            <p:nvPr/>
          </p:nvSpPr>
          <p:spPr>
            <a:xfrm rot="16200000">
              <a:off x="7051251" y="2576542"/>
              <a:ext cx="986906" cy="986906"/>
            </a:xfrm>
            <a:prstGeom prst="arc">
              <a:avLst>
                <a:gd name="adj1" fmla="val 18835867"/>
                <a:gd name="adj2" fmla="val 13449777"/>
              </a:avLst>
            </a:prstGeom>
            <a:ln w="152400" cap="rnd">
              <a:solidFill>
                <a:schemeClr val="accent5"/>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Century Gothic" panose="020B0502020202020204" pitchFamily="34" charset="0"/>
              </a:endParaRPr>
            </a:p>
          </p:txBody>
        </p:sp>
        <p:sp>
          <p:nvSpPr>
            <p:cNvPr id="15" name="Arc 14">
              <a:extLst>
                <a:ext uri="{FF2B5EF4-FFF2-40B4-BE49-F238E27FC236}">
                  <a16:creationId xmlns:a16="http://schemas.microsoft.com/office/drawing/2014/main" id="{EF3AC4C5-C95B-EF37-475E-2635BB6625C6}"/>
                </a:ext>
              </a:extLst>
            </p:cNvPr>
            <p:cNvSpPr/>
            <p:nvPr/>
          </p:nvSpPr>
          <p:spPr>
            <a:xfrm rot="6026791">
              <a:off x="6350212" y="3271182"/>
              <a:ext cx="986906" cy="986906"/>
            </a:xfrm>
            <a:prstGeom prst="arc">
              <a:avLst>
                <a:gd name="adj1" fmla="val 18247127"/>
                <a:gd name="adj2" fmla="val 12923020"/>
              </a:avLst>
            </a:prstGeom>
            <a:ln w="152400" cap="rnd">
              <a:solidFill>
                <a:schemeClr val="accent3"/>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Century Gothic" panose="020B0502020202020204" pitchFamily="34" charset="0"/>
              </a:endParaRPr>
            </a:p>
          </p:txBody>
        </p:sp>
        <p:sp>
          <p:nvSpPr>
            <p:cNvPr id="16" name="Arc 15">
              <a:extLst>
                <a:ext uri="{FF2B5EF4-FFF2-40B4-BE49-F238E27FC236}">
                  <a16:creationId xmlns:a16="http://schemas.microsoft.com/office/drawing/2014/main" id="{DB9FE38D-FB7E-A5FB-A313-3F19242E9D44}"/>
                </a:ext>
              </a:extLst>
            </p:cNvPr>
            <p:cNvSpPr/>
            <p:nvPr/>
          </p:nvSpPr>
          <p:spPr>
            <a:xfrm rot="6026791">
              <a:off x="7051251" y="3972990"/>
              <a:ext cx="986906" cy="986906"/>
            </a:xfrm>
            <a:prstGeom prst="arc">
              <a:avLst>
                <a:gd name="adj1" fmla="val 7173897"/>
                <a:gd name="adj2" fmla="val 1884216"/>
              </a:avLst>
            </a:prstGeom>
            <a:ln w="152400" cap="rnd">
              <a:solidFill>
                <a:schemeClr val="accent4"/>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Century Gothic" panose="020B0502020202020204" pitchFamily="34" charset="0"/>
              </a:endParaRPr>
            </a:p>
          </p:txBody>
        </p:sp>
        <p:sp>
          <p:nvSpPr>
            <p:cNvPr id="18" name="Oval 17">
              <a:extLst>
                <a:ext uri="{FF2B5EF4-FFF2-40B4-BE49-F238E27FC236}">
                  <a16:creationId xmlns:a16="http://schemas.microsoft.com/office/drawing/2014/main" id="{59D7A874-0F57-3996-1370-CC0C4E726F43}"/>
                </a:ext>
              </a:extLst>
            </p:cNvPr>
            <p:cNvSpPr>
              <a:spLocks noChangeAspect="1"/>
            </p:cNvSpPr>
            <p:nvPr/>
          </p:nvSpPr>
          <p:spPr>
            <a:xfrm>
              <a:off x="7186790" y="1332650"/>
              <a:ext cx="731520" cy="7315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en-US" sz="2800" b="1" dirty="0">
                  <a:latin typeface="Century Gothic" panose="020B0502020202020204" pitchFamily="34" charset="0"/>
                </a:rPr>
                <a:t>1</a:t>
              </a:r>
            </a:p>
          </p:txBody>
        </p:sp>
        <p:sp>
          <p:nvSpPr>
            <p:cNvPr id="19" name="Oval 18">
              <a:extLst>
                <a:ext uri="{FF2B5EF4-FFF2-40B4-BE49-F238E27FC236}">
                  <a16:creationId xmlns:a16="http://schemas.microsoft.com/office/drawing/2014/main" id="{94B439D8-241F-520B-A3DD-DB8DD3D8FCB9}"/>
                </a:ext>
              </a:extLst>
            </p:cNvPr>
            <p:cNvSpPr>
              <a:spLocks noChangeAspect="1"/>
            </p:cNvSpPr>
            <p:nvPr/>
          </p:nvSpPr>
          <p:spPr>
            <a:xfrm>
              <a:off x="6469161" y="2015556"/>
              <a:ext cx="731520" cy="7315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en-US" sz="2800" b="1" dirty="0">
                  <a:latin typeface="Century Gothic" panose="020B0502020202020204" pitchFamily="34" charset="0"/>
                </a:rPr>
                <a:t>2</a:t>
              </a:r>
            </a:p>
          </p:txBody>
        </p:sp>
        <p:sp>
          <p:nvSpPr>
            <p:cNvPr id="20" name="Oval 19">
              <a:extLst>
                <a:ext uri="{FF2B5EF4-FFF2-40B4-BE49-F238E27FC236}">
                  <a16:creationId xmlns:a16="http://schemas.microsoft.com/office/drawing/2014/main" id="{B59F6B84-6132-5B45-475B-C1CD4D598C7C}"/>
                </a:ext>
              </a:extLst>
            </p:cNvPr>
            <p:cNvSpPr>
              <a:spLocks noChangeAspect="1"/>
            </p:cNvSpPr>
            <p:nvPr/>
          </p:nvSpPr>
          <p:spPr>
            <a:xfrm>
              <a:off x="7186790" y="2718969"/>
              <a:ext cx="731520" cy="73152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en-US" sz="2800" b="1" dirty="0">
                  <a:latin typeface="Century Gothic" panose="020B0502020202020204" pitchFamily="34" charset="0"/>
                </a:rPr>
                <a:t>3</a:t>
              </a:r>
            </a:p>
          </p:txBody>
        </p:sp>
        <p:sp>
          <p:nvSpPr>
            <p:cNvPr id="21" name="Oval 20">
              <a:extLst>
                <a:ext uri="{FF2B5EF4-FFF2-40B4-BE49-F238E27FC236}">
                  <a16:creationId xmlns:a16="http://schemas.microsoft.com/office/drawing/2014/main" id="{9882AA85-1244-5681-3977-6DEF65C92B5F}"/>
                </a:ext>
              </a:extLst>
            </p:cNvPr>
            <p:cNvSpPr>
              <a:spLocks noChangeAspect="1"/>
            </p:cNvSpPr>
            <p:nvPr/>
          </p:nvSpPr>
          <p:spPr>
            <a:xfrm>
              <a:off x="6469161" y="3404518"/>
              <a:ext cx="731520" cy="73152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en-US" sz="2800" b="1" dirty="0">
                  <a:latin typeface="Century Gothic" panose="020B0502020202020204" pitchFamily="34" charset="0"/>
                </a:rPr>
                <a:t>4</a:t>
              </a:r>
            </a:p>
          </p:txBody>
        </p:sp>
        <p:sp>
          <p:nvSpPr>
            <p:cNvPr id="22" name="Oval 21">
              <a:extLst>
                <a:ext uri="{FF2B5EF4-FFF2-40B4-BE49-F238E27FC236}">
                  <a16:creationId xmlns:a16="http://schemas.microsoft.com/office/drawing/2014/main" id="{C243460D-4F4E-9CD3-0758-9211B5B3518A}"/>
                </a:ext>
              </a:extLst>
            </p:cNvPr>
            <p:cNvSpPr>
              <a:spLocks noChangeAspect="1"/>
            </p:cNvSpPr>
            <p:nvPr/>
          </p:nvSpPr>
          <p:spPr>
            <a:xfrm>
              <a:off x="7186790" y="4096356"/>
              <a:ext cx="731520" cy="73152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en-US" sz="2800" b="1" dirty="0">
                  <a:latin typeface="Century Gothic" panose="020B0502020202020204" pitchFamily="34" charset="0"/>
                </a:rPr>
                <a:t>5</a:t>
              </a:r>
            </a:p>
          </p:txBody>
        </p:sp>
        <p:sp>
          <p:nvSpPr>
            <p:cNvPr id="37" name="Rounded Rectangle 69">
              <a:extLst>
                <a:ext uri="{FF2B5EF4-FFF2-40B4-BE49-F238E27FC236}">
                  <a16:creationId xmlns:a16="http://schemas.microsoft.com/office/drawing/2014/main" id="{5A48CE5F-A84C-EC74-2364-7BF493C9B326}"/>
                </a:ext>
              </a:extLst>
            </p:cNvPr>
            <p:cNvSpPr>
              <a:spLocks/>
            </p:cNvSpPr>
            <p:nvPr/>
          </p:nvSpPr>
          <p:spPr>
            <a:xfrm>
              <a:off x="8173696" y="836160"/>
              <a:ext cx="3503225" cy="7463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marL="0" lvl="0" indent="0" fontAlgn="base">
                <a:spcAft>
                  <a:spcPts val="300"/>
                </a:spcAft>
                <a:buNone/>
                <a:defRPr/>
              </a:pPr>
              <a:r>
                <a:rPr lang="en-US" sz="1600" b="1" dirty="0">
                  <a:solidFill>
                    <a:schemeClr val="accent2"/>
                  </a:solidFill>
                  <a:latin typeface="Century Gothic" panose="020B0502020202020204" pitchFamily="34" charset="0"/>
                  <a:cs typeface="Arial" panose="020B0604020202020204" pitchFamily="34" charset="0"/>
                </a:rPr>
                <a:t>Issue Identified</a:t>
              </a:r>
            </a:p>
            <a:p>
              <a:pPr marL="182880" lvl="0" indent="-182880" fontAlgn="base">
                <a:spcAft>
                  <a:spcPts val="300"/>
                </a:spcAft>
                <a:buFont typeface="Arial" panose="020B0604020202020204" pitchFamily="34" charset="0"/>
                <a:buChar char="•"/>
                <a:defRPr/>
              </a:pPr>
              <a:r>
                <a:rPr lang="en-US" sz="1200" dirty="0">
                  <a:solidFill>
                    <a:schemeClr val="tx1"/>
                  </a:solidFill>
                  <a:latin typeface="Century Gothic" panose="020B0502020202020204" pitchFamily="34" charset="0"/>
                  <a:cs typeface="Arial" panose="020B0604020202020204" pitchFamily="34" charset="0"/>
                </a:rPr>
                <a:t>Who identified the issue and how was it found? </a:t>
              </a:r>
              <a:endParaRPr lang="en-US" sz="1200" dirty="0">
                <a:solidFill>
                  <a:schemeClr val="tx1"/>
                </a:solidFill>
                <a:latin typeface="Century Gothic" panose="020B0502020202020204" pitchFamily="34" charset="0"/>
              </a:endParaRPr>
            </a:p>
          </p:txBody>
        </p:sp>
        <p:sp>
          <p:nvSpPr>
            <p:cNvPr id="38" name="Arc 37">
              <a:extLst>
                <a:ext uri="{FF2B5EF4-FFF2-40B4-BE49-F238E27FC236}">
                  <a16:creationId xmlns:a16="http://schemas.microsoft.com/office/drawing/2014/main" id="{2D7FFCC8-EE2D-2C21-ED60-0F6DF5CAF811}"/>
                </a:ext>
              </a:extLst>
            </p:cNvPr>
            <p:cNvSpPr/>
            <p:nvPr/>
          </p:nvSpPr>
          <p:spPr>
            <a:xfrm rot="6026791">
              <a:off x="6333823" y="4654392"/>
              <a:ext cx="986906" cy="986906"/>
            </a:xfrm>
            <a:prstGeom prst="arc">
              <a:avLst>
                <a:gd name="adj1" fmla="val 20957911"/>
                <a:gd name="adj2" fmla="val 13118080"/>
              </a:avLst>
            </a:prstGeom>
            <a:ln w="152400" cap="rnd">
              <a:solidFill>
                <a:srgbClr val="606B71"/>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Century Gothic" panose="020B0502020202020204" pitchFamily="34" charset="0"/>
              </a:endParaRPr>
            </a:p>
          </p:txBody>
        </p:sp>
        <p:sp>
          <p:nvSpPr>
            <p:cNvPr id="39" name="Oval 38">
              <a:extLst>
                <a:ext uri="{FF2B5EF4-FFF2-40B4-BE49-F238E27FC236}">
                  <a16:creationId xmlns:a16="http://schemas.microsoft.com/office/drawing/2014/main" id="{C7437A51-8430-B925-7254-E4E9CA6C01DD}"/>
                </a:ext>
              </a:extLst>
            </p:cNvPr>
            <p:cNvSpPr>
              <a:spLocks noChangeAspect="1"/>
            </p:cNvSpPr>
            <p:nvPr/>
          </p:nvSpPr>
          <p:spPr>
            <a:xfrm>
              <a:off x="6459177" y="4777699"/>
              <a:ext cx="731520" cy="7315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en-US" sz="2800" b="1" dirty="0">
                  <a:latin typeface="Century Gothic" panose="020B0502020202020204" pitchFamily="34" charset="0"/>
                </a:rPr>
                <a:t>6</a:t>
              </a:r>
            </a:p>
          </p:txBody>
        </p:sp>
        <p:sp>
          <p:nvSpPr>
            <p:cNvPr id="40" name="Rounded Rectangle 69">
              <a:extLst>
                <a:ext uri="{FF2B5EF4-FFF2-40B4-BE49-F238E27FC236}">
                  <a16:creationId xmlns:a16="http://schemas.microsoft.com/office/drawing/2014/main" id="{A09EFD00-7D89-FADA-D376-F1EB2BF617B3}"/>
                </a:ext>
              </a:extLst>
            </p:cNvPr>
            <p:cNvSpPr>
              <a:spLocks/>
            </p:cNvSpPr>
            <p:nvPr/>
          </p:nvSpPr>
          <p:spPr>
            <a:xfrm>
              <a:off x="8173696" y="1586190"/>
              <a:ext cx="3740398" cy="931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marL="0" lvl="0" indent="0" fontAlgn="base">
                <a:spcAft>
                  <a:spcPts val="300"/>
                </a:spcAft>
                <a:buNone/>
                <a:defRPr/>
              </a:pPr>
              <a:r>
                <a:rPr lang="en-US" sz="1600" b="1" dirty="0">
                  <a:solidFill>
                    <a:schemeClr val="accent1"/>
                  </a:solidFill>
                  <a:latin typeface="Century Gothic" panose="020B0502020202020204" pitchFamily="34" charset="0"/>
                  <a:cs typeface="Arial" panose="020B0604020202020204" pitchFamily="34" charset="0"/>
                </a:rPr>
                <a:t>Corrective Action</a:t>
              </a:r>
            </a:p>
            <a:p>
              <a:pPr marL="182880" lvl="0" indent="-182880" fontAlgn="base">
                <a:spcAft>
                  <a:spcPts val="300"/>
                </a:spcAft>
                <a:buFont typeface="Arial" panose="020B0604020202020204" pitchFamily="34" charset="0"/>
                <a:buChar char="•"/>
                <a:defRPr/>
              </a:pPr>
              <a:r>
                <a:rPr lang="en-US" sz="1200" dirty="0">
                  <a:solidFill>
                    <a:schemeClr val="tx1"/>
                  </a:solidFill>
                  <a:latin typeface="Century Gothic" panose="020B0502020202020204" pitchFamily="34" charset="0"/>
                  <a:cs typeface="Arial" panose="020B0604020202020204" pitchFamily="34" charset="0"/>
                </a:rPr>
                <a:t>How will the issue be corrected? Who will make the correction and where will it be documented?</a:t>
              </a:r>
              <a:endParaRPr lang="en-US" sz="1200" dirty="0">
                <a:solidFill>
                  <a:schemeClr val="tx1"/>
                </a:solidFill>
                <a:latin typeface="Century Gothic" panose="020B0502020202020204" pitchFamily="34" charset="0"/>
              </a:endParaRPr>
            </a:p>
          </p:txBody>
        </p:sp>
        <p:sp>
          <p:nvSpPr>
            <p:cNvPr id="41" name="Rounded Rectangle 69">
              <a:extLst>
                <a:ext uri="{FF2B5EF4-FFF2-40B4-BE49-F238E27FC236}">
                  <a16:creationId xmlns:a16="http://schemas.microsoft.com/office/drawing/2014/main" id="{2F4AAECD-14FD-F2CC-3BA3-D5C2C131A870}"/>
                </a:ext>
              </a:extLst>
            </p:cNvPr>
            <p:cNvSpPr>
              <a:spLocks/>
            </p:cNvSpPr>
            <p:nvPr/>
          </p:nvSpPr>
          <p:spPr>
            <a:xfrm>
              <a:off x="8173696" y="2520886"/>
              <a:ext cx="3881259" cy="7463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marL="0" lvl="0" indent="0" fontAlgn="base">
                <a:spcAft>
                  <a:spcPts val="300"/>
                </a:spcAft>
                <a:buNone/>
                <a:defRPr/>
              </a:pPr>
              <a:r>
                <a:rPr lang="en-US" sz="1600" b="1" dirty="0">
                  <a:solidFill>
                    <a:schemeClr val="accent5"/>
                  </a:solidFill>
                  <a:latin typeface="Century Gothic" panose="020B0502020202020204" pitchFamily="34" charset="0"/>
                  <a:cs typeface="Arial" panose="020B0604020202020204" pitchFamily="34" charset="0"/>
                </a:rPr>
                <a:t>Timing</a:t>
              </a:r>
            </a:p>
            <a:p>
              <a:pPr marL="182880" lvl="0" indent="-182880" fontAlgn="base">
                <a:spcAft>
                  <a:spcPts val="300"/>
                </a:spcAft>
                <a:buFont typeface="Arial" panose="020B0604020202020204" pitchFamily="34" charset="0"/>
                <a:buChar char="•"/>
                <a:defRPr/>
              </a:pPr>
              <a:r>
                <a:rPr lang="en-US" sz="1200" dirty="0">
                  <a:solidFill>
                    <a:schemeClr val="tx1"/>
                  </a:solidFill>
                  <a:latin typeface="Century Gothic" panose="020B0502020202020204" pitchFamily="34" charset="0"/>
                  <a:cs typeface="Arial" panose="020B0604020202020204" pitchFamily="34" charset="0"/>
                </a:rPr>
                <a:t>When will the issue be corrected? Who will be notified when the issue is resolved?</a:t>
              </a:r>
              <a:endParaRPr lang="en-US" sz="1200" dirty="0">
                <a:solidFill>
                  <a:schemeClr val="tx1"/>
                </a:solidFill>
                <a:latin typeface="Century Gothic" panose="020B0502020202020204" pitchFamily="34" charset="0"/>
              </a:endParaRPr>
            </a:p>
          </p:txBody>
        </p:sp>
        <p:sp>
          <p:nvSpPr>
            <p:cNvPr id="42" name="Rounded Rectangle 69">
              <a:extLst>
                <a:ext uri="{FF2B5EF4-FFF2-40B4-BE49-F238E27FC236}">
                  <a16:creationId xmlns:a16="http://schemas.microsoft.com/office/drawing/2014/main" id="{1139ECF2-5054-F18E-8CC0-910177B9AE87}"/>
                </a:ext>
              </a:extLst>
            </p:cNvPr>
            <p:cNvSpPr>
              <a:spLocks/>
            </p:cNvSpPr>
            <p:nvPr/>
          </p:nvSpPr>
          <p:spPr>
            <a:xfrm>
              <a:off x="8173696" y="3270916"/>
              <a:ext cx="3881259" cy="1054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marL="0" lvl="0" indent="0" fontAlgn="base">
                <a:spcAft>
                  <a:spcPts val="300"/>
                </a:spcAft>
                <a:buNone/>
                <a:defRPr/>
              </a:pPr>
              <a:r>
                <a:rPr lang="en-US" sz="1600" b="1" dirty="0">
                  <a:solidFill>
                    <a:schemeClr val="accent3"/>
                  </a:solidFill>
                  <a:latin typeface="Century Gothic" panose="020B0502020202020204" pitchFamily="34" charset="0"/>
                  <a:cs typeface="Arial" panose="020B0604020202020204" pitchFamily="34" charset="0"/>
                </a:rPr>
                <a:t>Correction Made</a:t>
              </a:r>
            </a:p>
            <a:p>
              <a:pPr marL="182880" lvl="0" indent="-182880" fontAlgn="base">
                <a:spcAft>
                  <a:spcPts val="300"/>
                </a:spcAft>
                <a:buFont typeface="Arial" panose="020B0604020202020204" pitchFamily="34" charset="0"/>
                <a:buChar char="•"/>
                <a:defRPr/>
              </a:pPr>
              <a:r>
                <a:rPr lang="en-US" sz="1100" dirty="0">
                  <a:solidFill>
                    <a:schemeClr val="tx1"/>
                  </a:solidFill>
                  <a:latin typeface="Century Gothic" panose="020B0502020202020204" pitchFamily="34" charset="0"/>
                  <a:cs typeface="Arial" panose="020B0604020202020204" pitchFamily="34" charset="0"/>
                </a:rPr>
                <a:t>Was the correction made according to the plan and contemporaneous with the issue identified? Are there other corrections, including metadata, that need to be made?</a:t>
              </a:r>
              <a:endParaRPr lang="en-US" sz="1100" dirty="0">
                <a:solidFill>
                  <a:schemeClr val="tx1"/>
                </a:solidFill>
                <a:latin typeface="Century Gothic" panose="020B0502020202020204" pitchFamily="34" charset="0"/>
              </a:endParaRPr>
            </a:p>
          </p:txBody>
        </p:sp>
        <p:sp>
          <p:nvSpPr>
            <p:cNvPr id="43" name="Rounded Rectangle 69">
              <a:extLst>
                <a:ext uri="{FF2B5EF4-FFF2-40B4-BE49-F238E27FC236}">
                  <a16:creationId xmlns:a16="http://schemas.microsoft.com/office/drawing/2014/main" id="{456EFA70-1128-BF9D-0660-7AAD3F3C9023}"/>
                </a:ext>
              </a:extLst>
            </p:cNvPr>
            <p:cNvSpPr>
              <a:spLocks/>
            </p:cNvSpPr>
            <p:nvPr/>
          </p:nvSpPr>
          <p:spPr>
            <a:xfrm>
              <a:off x="8173696" y="4328723"/>
              <a:ext cx="3881259" cy="7155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marL="0" lvl="0" indent="0" fontAlgn="base">
                <a:spcAft>
                  <a:spcPts val="300"/>
                </a:spcAft>
                <a:buNone/>
                <a:defRPr/>
              </a:pPr>
              <a:r>
                <a:rPr lang="en-US" sz="1600" b="1" dirty="0">
                  <a:solidFill>
                    <a:schemeClr val="accent4"/>
                  </a:solidFill>
                  <a:latin typeface="Century Gothic" panose="020B0502020202020204" pitchFamily="34" charset="0"/>
                  <a:cs typeface="Arial" panose="020B0604020202020204" pitchFamily="34" charset="0"/>
                </a:rPr>
                <a:t>Documentation Completion</a:t>
              </a:r>
            </a:p>
            <a:p>
              <a:pPr marL="182880" lvl="0" indent="-182880" fontAlgn="base">
                <a:spcAft>
                  <a:spcPts val="300"/>
                </a:spcAft>
                <a:buFont typeface="Arial" panose="020B0604020202020204" pitchFamily="34" charset="0"/>
                <a:buChar char="•"/>
                <a:defRPr/>
              </a:pPr>
              <a:r>
                <a:rPr lang="en-US" sz="1100" dirty="0">
                  <a:solidFill>
                    <a:schemeClr val="tx1"/>
                  </a:solidFill>
                  <a:latin typeface="Century Gothic" panose="020B0502020202020204" pitchFamily="34" charset="0"/>
                  <a:cs typeface="Arial" panose="020B0604020202020204" pitchFamily="34" charset="0"/>
                </a:rPr>
                <a:t>Are all documents describing the correction completed? If necessary, are they signed?</a:t>
              </a:r>
              <a:endParaRPr lang="en-US" sz="1100" dirty="0">
                <a:solidFill>
                  <a:schemeClr val="tx1"/>
                </a:solidFill>
                <a:latin typeface="Century Gothic" panose="020B0502020202020204" pitchFamily="34" charset="0"/>
              </a:endParaRPr>
            </a:p>
          </p:txBody>
        </p:sp>
        <p:sp>
          <p:nvSpPr>
            <p:cNvPr id="44" name="Rounded Rectangle 69">
              <a:extLst>
                <a:ext uri="{FF2B5EF4-FFF2-40B4-BE49-F238E27FC236}">
                  <a16:creationId xmlns:a16="http://schemas.microsoft.com/office/drawing/2014/main" id="{73A266E8-4AC4-7176-18B0-4555279F39E3}"/>
                </a:ext>
              </a:extLst>
            </p:cNvPr>
            <p:cNvSpPr>
              <a:spLocks/>
            </p:cNvSpPr>
            <p:nvPr/>
          </p:nvSpPr>
          <p:spPr>
            <a:xfrm>
              <a:off x="8173696" y="5047975"/>
              <a:ext cx="3946586"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marL="0" lvl="0" indent="0" fontAlgn="base">
                <a:spcAft>
                  <a:spcPts val="300"/>
                </a:spcAft>
                <a:buNone/>
                <a:defRPr/>
              </a:pPr>
              <a:r>
                <a:rPr lang="en-US" sz="1600" b="1" dirty="0">
                  <a:solidFill>
                    <a:srgbClr val="606B71"/>
                  </a:solidFill>
                  <a:latin typeface="Century Gothic" panose="020B0502020202020204" pitchFamily="34" charset="0"/>
                  <a:cs typeface="Arial" panose="020B0604020202020204" pitchFamily="34" charset="0"/>
                </a:rPr>
                <a:t>Process Review</a:t>
              </a:r>
            </a:p>
            <a:p>
              <a:pPr marL="182880" lvl="0" indent="-182880" fontAlgn="base">
                <a:spcAft>
                  <a:spcPts val="300"/>
                </a:spcAft>
                <a:buFont typeface="Arial" panose="020B0604020202020204" pitchFamily="34" charset="0"/>
                <a:buChar char="•"/>
                <a:defRPr/>
              </a:pPr>
              <a:r>
                <a:rPr lang="en-US" sz="1100" dirty="0">
                  <a:solidFill>
                    <a:schemeClr val="tx1"/>
                  </a:solidFill>
                  <a:latin typeface="Century Gothic" panose="020B0502020202020204" pitchFamily="34" charset="0"/>
                  <a:cs typeface="Arial" panose="020B0604020202020204" pitchFamily="34" charset="0"/>
                </a:rPr>
                <a:t>Has the process which created the issue been checked? Is there a check needed to improve accuracy earlier in the process?</a:t>
              </a:r>
              <a:endParaRPr lang="en-US" sz="1100" dirty="0">
                <a:solidFill>
                  <a:schemeClr val="tx1"/>
                </a:solidFill>
                <a:latin typeface="Century Gothic" panose="020B0502020202020204" pitchFamily="34" charset="0"/>
              </a:endParaRPr>
            </a:p>
          </p:txBody>
        </p:sp>
      </p:grpSp>
      <p:sp>
        <p:nvSpPr>
          <p:cNvPr id="2" name="TextBox 1">
            <a:extLst>
              <a:ext uri="{FF2B5EF4-FFF2-40B4-BE49-F238E27FC236}">
                <a16:creationId xmlns:a16="http://schemas.microsoft.com/office/drawing/2014/main" id="{6D23D1B6-3676-9635-BEF9-BBBCE010618C}"/>
              </a:ext>
            </a:extLst>
          </p:cNvPr>
          <p:cNvSpPr txBox="1"/>
          <p:nvPr/>
        </p:nvSpPr>
        <p:spPr>
          <a:xfrm>
            <a:off x="6169217" y="5819452"/>
            <a:ext cx="5444933" cy="369332"/>
          </a:xfrm>
          <a:prstGeom prst="rect">
            <a:avLst/>
          </a:prstGeom>
          <a:noFill/>
        </p:spPr>
        <p:txBody>
          <a:bodyPr wrap="square" lIns="0" tIns="0" rIns="0" bIns="0" rtlCol="0">
            <a:spAutoFit/>
          </a:bodyPr>
          <a:lstStyle/>
          <a:p>
            <a:pPr algn="ctr"/>
            <a:r>
              <a:rPr lang="en-US" sz="1200" dirty="0">
                <a:latin typeface="Century Gothic" panose="020B0502020202020204" pitchFamily="34" charset="0"/>
              </a:rPr>
              <a:t>Note: Data correction considerations apply to any activity </a:t>
            </a:r>
          </a:p>
          <a:p>
            <a:pPr algn="ctr"/>
            <a:r>
              <a:rPr lang="en-US" sz="1200" dirty="0">
                <a:latin typeface="Century Gothic" panose="020B0502020202020204" pitchFamily="34" charset="0"/>
              </a:rPr>
              <a:t>that enable the detection of a data mistake.</a:t>
            </a:r>
          </a:p>
        </p:txBody>
      </p:sp>
      <p:sp>
        <p:nvSpPr>
          <p:cNvPr id="5" name="Slide Number Placeholder 23">
            <a:extLst>
              <a:ext uri="{FF2B5EF4-FFF2-40B4-BE49-F238E27FC236}">
                <a16:creationId xmlns:a16="http://schemas.microsoft.com/office/drawing/2014/main" id="{85DDD35C-3B2D-0339-316C-085BE2EAA4AE}"/>
              </a:ext>
            </a:extLst>
          </p:cNvPr>
          <p:cNvSpPr txBox="1">
            <a:spLocks/>
          </p:cNvSpPr>
          <p:nvPr/>
        </p:nvSpPr>
        <p:spPr>
          <a:xfrm>
            <a:off x="11614151" y="6334276"/>
            <a:ext cx="440804" cy="285600"/>
          </a:xfrm>
          <a:prstGeom prst="rect">
            <a:avLst/>
          </a:prstGeom>
        </p:spPr>
        <p:txBody>
          <a:bodyPr vert="horz" lIns="0" tIns="0" rIns="0" bIns="0" rtlCol="0" anchor="ctr"/>
          <a:lstStyle>
            <a:defPPr>
              <a:defRPr lang="en-US"/>
            </a:defPPr>
            <a:lvl1pPr marL="0" algn="ctr"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F63A3B-78C7-47BE-AE5E-E10140E04643}" type="slidenum">
              <a:rPr lang="en-US" smtClean="0"/>
              <a:pPr/>
              <a:t>10</a:t>
            </a:fld>
            <a:endParaRPr lang="en-US" dirty="0"/>
          </a:p>
        </p:txBody>
      </p:sp>
    </p:spTree>
    <p:extLst>
      <p:ext uri="{BB962C8B-B14F-4D97-AF65-F5344CB8AC3E}">
        <p14:creationId xmlns:p14="http://schemas.microsoft.com/office/powerpoint/2010/main" val="3661336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8D58EE66-705F-2772-81E7-558736082E41}"/>
              </a:ext>
            </a:extLst>
          </p:cNvPr>
          <p:cNvSpPr>
            <a:spLocks noGrp="1"/>
          </p:cNvSpPr>
          <p:nvPr>
            <p:ph idx="1"/>
          </p:nvPr>
        </p:nvSpPr>
        <p:spPr/>
        <p:txBody>
          <a:bodyPr/>
          <a:lstStyle/>
          <a:p>
            <a:pPr marL="0" indent="0">
              <a:buNone/>
            </a:pPr>
            <a:r>
              <a:rPr lang="en-US" b="1" dirty="0"/>
              <a:t>What does ICH E6 say:</a:t>
            </a:r>
          </a:p>
          <a:p>
            <a:pPr marL="0" indent="0">
              <a:buNone/>
            </a:pPr>
            <a:r>
              <a:rPr lang="en-US" dirty="0"/>
              <a:t>“Validated processes and/or other appropriate processes such as reconciliation should be in place to ensure that electronic data, including relevant metadata, transferred between computerised systems retains its integrity and preserves its confidentiality. The data exchange/transfer process or system migration should be documented to ensure traceability, and data reconciliation should be implemented as appropriate to avoid data loss and unintended modifications.” </a:t>
            </a:r>
            <a:endParaRPr lang="en-US" noProof="1"/>
          </a:p>
          <a:p>
            <a:endParaRPr lang="en-US" dirty="0"/>
          </a:p>
        </p:txBody>
      </p:sp>
      <p:sp>
        <p:nvSpPr>
          <p:cNvPr id="20" name="Slide Number Placeholder 19">
            <a:extLst>
              <a:ext uri="{FF2B5EF4-FFF2-40B4-BE49-F238E27FC236}">
                <a16:creationId xmlns:a16="http://schemas.microsoft.com/office/drawing/2014/main" id="{99E5DA66-AC19-72FF-B73A-C12D97E066E8}"/>
              </a:ext>
            </a:extLst>
          </p:cNvPr>
          <p:cNvSpPr>
            <a:spLocks noGrp="1"/>
          </p:cNvSpPr>
          <p:nvPr>
            <p:ph type="sldNum" sz="quarter" idx="10"/>
          </p:nvPr>
        </p:nvSpPr>
        <p:spPr/>
        <p:txBody>
          <a:bodyPr/>
          <a:lstStyle/>
          <a:p>
            <a:fld id="{48F63A3B-78C7-47BE-AE5E-E10140E04643}" type="slidenum">
              <a:rPr lang="en-US" smtClean="0"/>
              <a:pPr/>
              <a:t>11</a:t>
            </a:fld>
            <a:endParaRPr lang="en-US" dirty="0"/>
          </a:p>
        </p:txBody>
      </p:sp>
      <p:sp>
        <p:nvSpPr>
          <p:cNvPr id="6" name="Title 5">
            <a:extLst>
              <a:ext uri="{FF2B5EF4-FFF2-40B4-BE49-F238E27FC236}">
                <a16:creationId xmlns:a16="http://schemas.microsoft.com/office/drawing/2014/main" id="{9FA326DD-84A5-4521-3DE9-5D5B23D87514}"/>
              </a:ext>
            </a:extLst>
          </p:cNvPr>
          <p:cNvSpPr>
            <a:spLocks noGrp="1"/>
          </p:cNvSpPr>
          <p:nvPr>
            <p:ph type="title"/>
          </p:nvPr>
        </p:nvSpPr>
        <p:spPr/>
        <p:txBody>
          <a:bodyPr/>
          <a:lstStyle/>
          <a:p>
            <a:r>
              <a:rPr lang="en-US" dirty="0"/>
              <a:t>Transfer, Exchange &amp; Migration (ICH E6(R3): Section 4.2.5)</a:t>
            </a:r>
          </a:p>
        </p:txBody>
      </p:sp>
    </p:spTree>
    <p:extLst>
      <p:ext uri="{BB962C8B-B14F-4D97-AF65-F5344CB8AC3E}">
        <p14:creationId xmlns:p14="http://schemas.microsoft.com/office/powerpoint/2010/main" val="2141690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8FED42-EE19-ACFF-C23A-F2914292ED9E}"/>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1FBC4CC-2E00-2CED-2B37-A76C84985DA7}"/>
              </a:ext>
            </a:extLst>
          </p:cNvPr>
          <p:cNvSpPr>
            <a:spLocks noGrp="1"/>
          </p:cNvSpPr>
          <p:nvPr>
            <p:ph idx="1"/>
          </p:nvPr>
        </p:nvSpPr>
        <p:spPr/>
        <p:txBody>
          <a:bodyPr/>
          <a:lstStyle/>
          <a:p>
            <a:pPr marL="0" indent="0" algn="l">
              <a:spcAft>
                <a:spcPts val="600"/>
              </a:spcAft>
              <a:buNone/>
            </a:pPr>
            <a:r>
              <a:rPr lang="en-US" dirty="0">
                <a:solidFill>
                  <a:schemeClr val="tx1"/>
                </a:solidFill>
              </a:rPr>
              <a:t>Common examples of data reconciliation include:</a:t>
            </a:r>
          </a:p>
          <a:p>
            <a:pPr algn="l">
              <a:spcAft>
                <a:spcPts val="600"/>
              </a:spcAft>
            </a:pPr>
            <a:r>
              <a:rPr lang="en-US" dirty="0">
                <a:solidFill>
                  <a:schemeClr val="tx1"/>
                </a:solidFill>
              </a:rPr>
              <a:t>Serious Adverse Event (SAE) data between Electronic Data Capture (EDC) and Safety systems</a:t>
            </a:r>
          </a:p>
          <a:p>
            <a:pPr marL="0" indent="0" algn="l">
              <a:spcAft>
                <a:spcPts val="600"/>
              </a:spcAft>
              <a:buNone/>
            </a:pPr>
            <a:r>
              <a:rPr lang="en-US" dirty="0">
                <a:solidFill>
                  <a:schemeClr val="tx1"/>
                </a:solidFill>
              </a:rPr>
              <a:t>Other areas of consideration:</a:t>
            </a:r>
          </a:p>
          <a:p>
            <a:pPr algn="l">
              <a:spcAft>
                <a:spcPts val="600"/>
              </a:spcAft>
            </a:pPr>
            <a:r>
              <a:rPr lang="en-US" dirty="0">
                <a:solidFill>
                  <a:schemeClr val="tx1"/>
                </a:solidFill>
              </a:rPr>
              <a:t>When necessary, put in place a data transfer agreement document is established between parties (whether intra or inter organization) before Transfer activities begin</a:t>
            </a:r>
          </a:p>
          <a:p>
            <a:pPr algn="l">
              <a:spcAft>
                <a:spcPts val="600"/>
              </a:spcAft>
            </a:pPr>
            <a:r>
              <a:rPr lang="en-US" dirty="0">
                <a:solidFill>
                  <a:schemeClr val="tx1"/>
                </a:solidFill>
              </a:rPr>
              <a:t>Use a secure method of transfer (e.g., using sFTP)</a:t>
            </a:r>
          </a:p>
          <a:p>
            <a:pPr algn="l">
              <a:spcAft>
                <a:spcPts val="600"/>
              </a:spcAft>
            </a:pPr>
            <a:r>
              <a:rPr lang="en-US" dirty="0">
                <a:solidFill>
                  <a:schemeClr val="tx1"/>
                </a:solidFill>
              </a:rPr>
              <a:t>Configure systems to enable the successful transfer of data (e.g., eCRFs are designed to ensure IRT data is successfully transferred) and consider transfer specifications describing both data and metadata</a:t>
            </a:r>
          </a:p>
          <a:p>
            <a:pPr marL="0" indent="0" algn="l">
              <a:spcAft>
                <a:spcPts val="600"/>
              </a:spcAft>
              <a:buNone/>
            </a:pPr>
            <a:r>
              <a:rPr lang="en-US" dirty="0">
                <a:solidFill>
                  <a:schemeClr val="tx1"/>
                </a:solidFill>
              </a:rPr>
              <a:t>Ensure errors in data transfers are reconciled and corrected:</a:t>
            </a:r>
          </a:p>
          <a:p>
            <a:pPr algn="l">
              <a:spcAft>
                <a:spcPts val="600"/>
              </a:spcAft>
            </a:pPr>
            <a:r>
              <a:rPr lang="en-US" dirty="0">
                <a:solidFill>
                  <a:schemeClr val="tx1"/>
                </a:solidFill>
              </a:rPr>
              <a:t>Verify </a:t>
            </a:r>
            <a:r>
              <a:rPr lang="fr-BE" dirty="0">
                <a:solidFill>
                  <a:schemeClr val="tx1"/>
                </a:solidFill>
              </a:rPr>
              <a:t>American Standard Code for Information Interchange (</a:t>
            </a:r>
            <a:r>
              <a:rPr lang="en-US" dirty="0">
                <a:solidFill>
                  <a:schemeClr val="tx1"/>
                </a:solidFill>
              </a:rPr>
              <a:t>ASCII) and record counts are equivalent </a:t>
            </a:r>
          </a:p>
          <a:p>
            <a:pPr algn="l">
              <a:spcAft>
                <a:spcPts val="600"/>
              </a:spcAft>
            </a:pPr>
            <a:r>
              <a:rPr lang="en-US" dirty="0">
                <a:solidFill>
                  <a:schemeClr val="tx1"/>
                </a:solidFill>
              </a:rPr>
              <a:t>Perform Data Integrity testing to ensure the successful data transfer based on the data transfer specification</a:t>
            </a:r>
          </a:p>
          <a:p>
            <a:pPr marL="0" indent="0" algn="l">
              <a:spcAft>
                <a:spcPts val="600"/>
              </a:spcAft>
              <a:buNone/>
            </a:pPr>
            <a:r>
              <a:rPr lang="en-US" dirty="0">
                <a:solidFill>
                  <a:schemeClr val="tx1"/>
                </a:solidFill>
              </a:rPr>
              <a:t>Consider whether third-party data (e.g., Lab data) need to be transferred directly into a source system (e.g., EDC) or whether it is better to reconcile at the analysis phase (e.g., via SAS).</a:t>
            </a:r>
          </a:p>
          <a:p>
            <a:pPr>
              <a:spcAft>
                <a:spcPts val="600"/>
              </a:spcAft>
            </a:pPr>
            <a:endParaRPr lang="en-US" dirty="0"/>
          </a:p>
        </p:txBody>
      </p:sp>
      <p:sp>
        <p:nvSpPr>
          <p:cNvPr id="5" name="Text Placeholder 4">
            <a:extLst>
              <a:ext uri="{FF2B5EF4-FFF2-40B4-BE49-F238E27FC236}">
                <a16:creationId xmlns:a16="http://schemas.microsoft.com/office/drawing/2014/main" id="{B9878A37-D8C4-C3A4-5B7C-C1C7782BBF04}"/>
              </a:ext>
            </a:extLst>
          </p:cNvPr>
          <p:cNvSpPr>
            <a:spLocks noGrp="1"/>
          </p:cNvSpPr>
          <p:nvPr>
            <p:ph type="body" sz="quarter" idx="13"/>
          </p:nvPr>
        </p:nvSpPr>
        <p:spPr/>
        <p:txBody>
          <a:bodyPr/>
          <a:lstStyle/>
          <a:p>
            <a:r>
              <a:rPr lang="en-US" dirty="0"/>
              <a:t>Additional Considerations for Transfer, Exchange &amp; Migration </a:t>
            </a:r>
          </a:p>
        </p:txBody>
      </p:sp>
      <p:sp>
        <p:nvSpPr>
          <p:cNvPr id="20" name="Slide Number Placeholder 19">
            <a:extLst>
              <a:ext uri="{FF2B5EF4-FFF2-40B4-BE49-F238E27FC236}">
                <a16:creationId xmlns:a16="http://schemas.microsoft.com/office/drawing/2014/main" id="{29AC2985-261E-9636-FCD9-218E030CC90B}"/>
              </a:ext>
            </a:extLst>
          </p:cNvPr>
          <p:cNvSpPr>
            <a:spLocks noGrp="1"/>
          </p:cNvSpPr>
          <p:nvPr>
            <p:ph type="sldNum" sz="quarter" idx="14"/>
          </p:nvPr>
        </p:nvSpPr>
        <p:spPr/>
        <p:txBody>
          <a:bodyPr/>
          <a:lstStyle/>
          <a:p>
            <a:fld id="{48F63A3B-78C7-47BE-AE5E-E10140E04643}" type="slidenum">
              <a:rPr lang="en-US" smtClean="0"/>
              <a:pPr/>
              <a:t>12</a:t>
            </a:fld>
            <a:endParaRPr lang="en-US" dirty="0"/>
          </a:p>
        </p:txBody>
      </p:sp>
      <p:sp>
        <p:nvSpPr>
          <p:cNvPr id="6" name="Title 5">
            <a:extLst>
              <a:ext uri="{FF2B5EF4-FFF2-40B4-BE49-F238E27FC236}">
                <a16:creationId xmlns:a16="http://schemas.microsoft.com/office/drawing/2014/main" id="{17F493E1-F21C-C2DD-1404-99E924127EF8}"/>
              </a:ext>
            </a:extLst>
          </p:cNvPr>
          <p:cNvSpPr>
            <a:spLocks noGrp="1"/>
          </p:cNvSpPr>
          <p:nvPr>
            <p:ph type="title"/>
          </p:nvPr>
        </p:nvSpPr>
        <p:spPr/>
        <p:txBody>
          <a:bodyPr/>
          <a:lstStyle/>
          <a:p>
            <a:r>
              <a:rPr lang="en-US" dirty="0"/>
              <a:t>Transfer, Exchange &amp; Migration (ICH E6(R3): Section 4.2.5)</a:t>
            </a:r>
          </a:p>
        </p:txBody>
      </p:sp>
    </p:spTree>
    <p:extLst>
      <p:ext uri="{BB962C8B-B14F-4D97-AF65-F5344CB8AC3E}">
        <p14:creationId xmlns:p14="http://schemas.microsoft.com/office/powerpoint/2010/main" val="3799810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68E6E0E0-B6E4-91BC-8722-DE2D834D1C31}"/>
              </a:ext>
            </a:extLst>
          </p:cNvPr>
          <p:cNvSpPr>
            <a:spLocks noGrp="1"/>
          </p:cNvSpPr>
          <p:nvPr>
            <p:ph idx="1"/>
          </p:nvPr>
        </p:nvSpPr>
        <p:spPr/>
        <p:txBody>
          <a:bodyPr/>
          <a:lstStyle/>
          <a:p>
            <a:pPr marL="0" indent="0">
              <a:buClr>
                <a:schemeClr val="bg1"/>
              </a:buClr>
              <a:buNone/>
            </a:pPr>
            <a:r>
              <a:rPr lang="en-US" b="1" dirty="0"/>
              <a:t>What does ICH E6 say:</a:t>
            </a:r>
          </a:p>
          <a:p>
            <a:pPr marL="0" indent="0">
              <a:buClr>
                <a:schemeClr val="bg1"/>
              </a:buClr>
              <a:buNone/>
            </a:pPr>
            <a:r>
              <a:rPr lang="en-US" dirty="0"/>
              <a:t>“Data of sufficient quality for interim and final analysis should be defined and are achieved by implementing timely and reliable processes for data capture, verification, validation, review and rectification of errors and, where possible, ICH E6(R3) Guideline 48 omissions that have a meaningful impact on the safety of trial participants and/or the reliability of the trial results. </a:t>
            </a:r>
          </a:p>
          <a:p>
            <a:pPr marL="0" indent="0">
              <a:buClr>
                <a:schemeClr val="bg1"/>
              </a:buClr>
              <a:buNone/>
            </a:pPr>
            <a:r>
              <a:rPr lang="en-US" dirty="0"/>
              <a:t>Activities undertaken to finalise the data sets prior to analysis should be confirmed and documented in accordance with pre-specified procedures. These activities may include reconciliation of entered data and data sets or reconciliation of relevant databases, rectification of data errors and, where possible, omissions, medical coding and compilation of and addressing the impact of noncompliance issues, including protocol deviations. </a:t>
            </a:r>
          </a:p>
          <a:p>
            <a:pPr marL="0" indent="0">
              <a:buClr>
                <a:schemeClr val="bg1"/>
              </a:buClr>
              <a:buNone/>
            </a:pPr>
            <a:r>
              <a:rPr lang="en-US" dirty="0"/>
              <a:t>Data extraction and determination of data analysis sets should take place in accordance with the planned statistical analysis and should be documented.”</a:t>
            </a:r>
          </a:p>
        </p:txBody>
      </p:sp>
      <p:sp>
        <p:nvSpPr>
          <p:cNvPr id="20" name="Slide Number Placeholder 19">
            <a:extLst>
              <a:ext uri="{FF2B5EF4-FFF2-40B4-BE49-F238E27FC236}">
                <a16:creationId xmlns:a16="http://schemas.microsoft.com/office/drawing/2014/main" id="{7F1AEEEE-0C37-7E59-8844-A5FD3E1B1B24}"/>
              </a:ext>
            </a:extLst>
          </p:cNvPr>
          <p:cNvSpPr>
            <a:spLocks noGrp="1"/>
          </p:cNvSpPr>
          <p:nvPr>
            <p:ph type="sldNum" sz="quarter" idx="10"/>
          </p:nvPr>
        </p:nvSpPr>
        <p:spPr/>
        <p:txBody>
          <a:bodyPr/>
          <a:lstStyle/>
          <a:p>
            <a:fld id="{48F63A3B-78C7-47BE-AE5E-E10140E04643}" type="slidenum">
              <a:rPr lang="en-US" smtClean="0"/>
              <a:pPr/>
              <a:t>13</a:t>
            </a:fld>
            <a:endParaRPr lang="en-US" dirty="0"/>
          </a:p>
        </p:txBody>
      </p:sp>
      <p:sp>
        <p:nvSpPr>
          <p:cNvPr id="6" name="Title 5">
            <a:extLst>
              <a:ext uri="{FF2B5EF4-FFF2-40B4-BE49-F238E27FC236}">
                <a16:creationId xmlns:a16="http://schemas.microsoft.com/office/drawing/2014/main" id="{8CC5B420-BBE5-D2A2-6DDC-6CFEAEBDF8A3}"/>
              </a:ext>
            </a:extLst>
          </p:cNvPr>
          <p:cNvSpPr>
            <a:spLocks noGrp="1"/>
          </p:cNvSpPr>
          <p:nvPr>
            <p:ph type="title"/>
          </p:nvPr>
        </p:nvSpPr>
        <p:spPr>
          <a:xfrm>
            <a:off x="765243" y="425861"/>
            <a:ext cx="10779058" cy="360099"/>
          </a:xfrm>
        </p:spPr>
        <p:txBody>
          <a:bodyPr/>
          <a:lstStyle/>
          <a:p>
            <a:r>
              <a:rPr lang="en-US" sz="2600" dirty="0"/>
              <a:t>Finalization of Data Sets Prior to Analysis (ICH E6(R3): Section 4.2.6)</a:t>
            </a:r>
          </a:p>
        </p:txBody>
      </p:sp>
    </p:spTree>
    <p:extLst>
      <p:ext uri="{BB962C8B-B14F-4D97-AF65-F5344CB8AC3E}">
        <p14:creationId xmlns:p14="http://schemas.microsoft.com/office/powerpoint/2010/main" val="4051197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C5D59-0A5F-6050-0C14-201BF9AD2C92}"/>
            </a:ext>
          </a:extLst>
        </p:cNvPr>
        <p:cNvGrpSpPr/>
        <p:nvPr/>
      </p:nvGrpSpPr>
      <p:grpSpPr>
        <a:xfrm>
          <a:off x="0" y="0"/>
          <a:ext cx="0" cy="0"/>
          <a:chOff x="0" y="0"/>
          <a:chExt cx="0" cy="0"/>
        </a:xfrm>
      </p:grpSpPr>
      <p:sp>
        <p:nvSpPr>
          <p:cNvPr id="20" name="Slide Number Placeholder 19">
            <a:extLst>
              <a:ext uri="{FF2B5EF4-FFF2-40B4-BE49-F238E27FC236}">
                <a16:creationId xmlns:a16="http://schemas.microsoft.com/office/drawing/2014/main" id="{BFF37E66-F068-9F9C-FC48-A6EA5ACBFE9E}"/>
              </a:ext>
            </a:extLst>
          </p:cNvPr>
          <p:cNvSpPr>
            <a:spLocks noGrp="1"/>
          </p:cNvSpPr>
          <p:nvPr>
            <p:ph type="sldNum" sz="quarter" idx="15"/>
          </p:nvPr>
        </p:nvSpPr>
        <p:spPr/>
        <p:txBody>
          <a:bodyPr/>
          <a:lstStyle/>
          <a:p>
            <a:fld id="{48F63A3B-78C7-47BE-AE5E-E10140E04643}" type="slidenum">
              <a:rPr lang="en-US" smtClean="0"/>
              <a:pPr/>
              <a:t>14</a:t>
            </a:fld>
            <a:endParaRPr lang="en-US" dirty="0"/>
          </a:p>
        </p:txBody>
      </p:sp>
      <p:sp>
        <p:nvSpPr>
          <p:cNvPr id="4" name="Text Placeholder 3">
            <a:extLst>
              <a:ext uri="{FF2B5EF4-FFF2-40B4-BE49-F238E27FC236}">
                <a16:creationId xmlns:a16="http://schemas.microsoft.com/office/drawing/2014/main" id="{CE70D252-57DD-0D5F-959E-8CFDA78DDA25}"/>
              </a:ext>
            </a:extLst>
          </p:cNvPr>
          <p:cNvSpPr>
            <a:spLocks noGrp="1"/>
          </p:cNvSpPr>
          <p:nvPr>
            <p:ph type="body" sz="quarter" idx="16"/>
          </p:nvPr>
        </p:nvSpPr>
        <p:spPr/>
        <p:txBody>
          <a:bodyPr/>
          <a:lstStyle/>
          <a:p>
            <a:r>
              <a:rPr lang="en-US" dirty="0"/>
              <a:t>Additional Considerations for Finalization of Data Sets </a:t>
            </a:r>
          </a:p>
        </p:txBody>
      </p:sp>
      <p:sp>
        <p:nvSpPr>
          <p:cNvPr id="6" name="Title 5">
            <a:extLst>
              <a:ext uri="{FF2B5EF4-FFF2-40B4-BE49-F238E27FC236}">
                <a16:creationId xmlns:a16="http://schemas.microsoft.com/office/drawing/2014/main" id="{AF61086E-111A-D13E-F862-1D9B1B5C09B2}"/>
              </a:ext>
            </a:extLst>
          </p:cNvPr>
          <p:cNvSpPr>
            <a:spLocks noGrp="1"/>
          </p:cNvSpPr>
          <p:nvPr>
            <p:ph type="title"/>
          </p:nvPr>
        </p:nvSpPr>
        <p:spPr/>
        <p:txBody>
          <a:bodyPr/>
          <a:lstStyle/>
          <a:p>
            <a:r>
              <a:rPr lang="en-US" sz="2600" dirty="0"/>
              <a:t>Finalization of Data Sets Prior to Analysis (ICH E6(R3): Section 4.2.6)</a:t>
            </a:r>
          </a:p>
        </p:txBody>
      </p:sp>
      <p:sp>
        <p:nvSpPr>
          <p:cNvPr id="7" name="Content Placeholder 6">
            <a:extLst>
              <a:ext uri="{FF2B5EF4-FFF2-40B4-BE49-F238E27FC236}">
                <a16:creationId xmlns:a16="http://schemas.microsoft.com/office/drawing/2014/main" id="{5ED6837E-69AF-26D2-CF01-DA0CE3F58A80}"/>
              </a:ext>
            </a:extLst>
          </p:cNvPr>
          <p:cNvSpPr>
            <a:spLocks noGrp="1"/>
          </p:cNvSpPr>
          <p:nvPr>
            <p:ph idx="1"/>
          </p:nvPr>
        </p:nvSpPr>
        <p:spPr>
          <a:xfrm>
            <a:off x="782169" y="1267578"/>
            <a:ext cx="10815244" cy="4676022"/>
          </a:xfrm>
        </p:spPr>
        <p:txBody>
          <a:bodyPr>
            <a:normAutofit/>
          </a:bodyPr>
          <a:lstStyle/>
          <a:p>
            <a:pPr marL="0" marR="0" lvl="0" indent="0" algn="l" defTabSz="914400" rtl="0" eaLnBrk="1" fontAlgn="auto" latinLnBrk="0" hangingPunct="1">
              <a:lnSpc>
                <a:spcPct val="90000"/>
              </a:lnSpc>
              <a:spcBef>
                <a:spcPct val="0"/>
              </a:spcBef>
              <a:spcAft>
                <a:spcPts val="1200"/>
              </a:spcAft>
              <a:buClr>
                <a:srgbClr val="00AEEF"/>
              </a:buClr>
              <a:buSzTx/>
              <a:buFont typeface="Arial" panose="020B0604020202020204" pitchFamily="34" charset="0"/>
              <a:buNone/>
              <a:tabLst/>
              <a:defRPr/>
            </a:pPr>
            <a:r>
              <a:rPr kumimoji="0" lang="en-US" sz="1600" b="1" i="0" u="none" strike="noStrike" kern="1200" cap="none" spc="0" normalizeH="0" baseline="0" noProof="0" dirty="0">
                <a:ln>
                  <a:noFill/>
                </a:ln>
                <a:solidFill>
                  <a:srgbClr val="575757"/>
                </a:solidFill>
                <a:effectLst/>
                <a:uLnTx/>
                <a:uFillTx/>
                <a:latin typeface="Century Gothic Regular"/>
                <a:ea typeface="+mn-ea"/>
                <a:cs typeface="Calibri Light" panose="020F0302020204030204" pitchFamily="34" charset="0"/>
              </a:rPr>
              <a:t>Consider:</a:t>
            </a:r>
          </a:p>
          <a:p>
            <a:pPr marL="285750" marR="0" lvl="0" indent="-285750" algn="l" defTabSz="914400" rtl="0" eaLnBrk="1" fontAlgn="auto" latinLnBrk="0" hangingPunct="1">
              <a:lnSpc>
                <a:spcPct val="90000"/>
              </a:lnSpc>
              <a:spcBef>
                <a:spcPct val="0"/>
              </a:spcBef>
              <a:spcAft>
                <a:spcPts val="1200"/>
              </a:spcAft>
              <a:buClr>
                <a:srgbClr val="00AEEF"/>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575757"/>
                </a:solidFill>
                <a:effectLst/>
                <a:uLnTx/>
                <a:uFillTx/>
                <a:latin typeface="Century Gothic Regular"/>
                <a:ea typeface="+mn-ea"/>
                <a:cs typeface="Calibri Light" panose="020F0302020204030204" pitchFamily="34" charset="0"/>
              </a:rPr>
              <a:t>Once all pre-finalization activities are complete, and the data considered ready for analysis, access to the data should be restricted (commonly referred to as locking the database) to ensure that no unintended changes are made to the data </a:t>
            </a:r>
          </a:p>
          <a:p>
            <a:pPr marL="285750" marR="0" lvl="0" indent="-285750" algn="l" defTabSz="914400" rtl="0" eaLnBrk="1" fontAlgn="auto" latinLnBrk="0" hangingPunct="1">
              <a:lnSpc>
                <a:spcPct val="90000"/>
              </a:lnSpc>
              <a:spcBef>
                <a:spcPct val="0"/>
              </a:spcBef>
              <a:spcAft>
                <a:spcPts val="1200"/>
              </a:spcAft>
              <a:buClr>
                <a:srgbClr val="00AEEF"/>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575757"/>
                </a:solidFill>
                <a:effectLst/>
                <a:uLnTx/>
                <a:uFillTx/>
                <a:latin typeface="Century Gothic Regular"/>
                <a:ea typeface="+mn-ea"/>
                <a:cs typeface="Calibri Light" panose="020F0302020204030204" pitchFamily="34" charset="0"/>
              </a:rPr>
              <a:t>Changes required post-finalization should follow a validated process and be documented accordingly, including (where needed) the re-granting of access to data (commonly referred to as unlocking the database)</a:t>
            </a:r>
          </a:p>
          <a:p>
            <a:pPr marL="285750" marR="0" lvl="0" indent="-285750" algn="l" defTabSz="914400" rtl="0" eaLnBrk="1" fontAlgn="auto" latinLnBrk="0" hangingPunct="1">
              <a:lnSpc>
                <a:spcPct val="90000"/>
              </a:lnSpc>
              <a:spcBef>
                <a:spcPct val="0"/>
              </a:spcBef>
              <a:spcAft>
                <a:spcPts val="1200"/>
              </a:spcAft>
              <a:buClr>
                <a:srgbClr val="00AEEF"/>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575757"/>
                </a:solidFill>
                <a:effectLst/>
                <a:uLnTx/>
                <a:uFillTx/>
                <a:latin typeface="Century Gothic Regular"/>
                <a:ea typeface="+mn-ea"/>
                <a:cs typeface="Calibri Light" panose="020F0302020204030204" pitchFamily="34" charset="0"/>
              </a:rPr>
              <a:t>Whether data standards (e.g., CDISC SDTM) need to be applied. If so, ensure checks are in place to verify adherence with standards.</a:t>
            </a:r>
          </a:p>
          <a:p>
            <a:pPr marL="285750" marR="0" lvl="0" indent="-285750" algn="l" defTabSz="914400" rtl="0" eaLnBrk="1" fontAlgn="auto" latinLnBrk="0" hangingPunct="1">
              <a:lnSpc>
                <a:spcPct val="90000"/>
              </a:lnSpc>
              <a:spcBef>
                <a:spcPct val="0"/>
              </a:spcBef>
              <a:spcAft>
                <a:spcPts val="1200"/>
              </a:spcAft>
              <a:buClr>
                <a:srgbClr val="00AEEF"/>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575757"/>
                </a:solidFill>
                <a:effectLst/>
                <a:uLnTx/>
                <a:uFillTx/>
                <a:latin typeface="Century Gothic Regular"/>
                <a:ea typeface="+mn-ea"/>
                <a:cs typeface="Calibri Light" panose="020F0302020204030204" pitchFamily="34" charset="0"/>
              </a:rPr>
              <a:t>Planning and execution of sensitivity analysis (e.g., timing of the analysis, parameters to be analyzed)</a:t>
            </a:r>
          </a:p>
          <a:p>
            <a:pPr marL="285750" marR="0" lvl="0" indent="-285750" algn="l" defTabSz="914400" rtl="0" eaLnBrk="1" fontAlgn="auto" latinLnBrk="0" hangingPunct="1">
              <a:lnSpc>
                <a:spcPct val="90000"/>
              </a:lnSpc>
              <a:spcBef>
                <a:spcPct val="0"/>
              </a:spcBef>
              <a:spcAft>
                <a:spcPts val="1200"/>
              </a:spcAft>
              <a:buClr>
                <a:srgbClr val="00AEEF"/>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575757"/>
                </a:solidFill>
                <a:effectLst/>
                <a:uLnTx/>
                <a:uFillTx/>
                <a:latin typeface="Century Gothic Regular"/>
                <a:ea typeface="+mn-ea"/>
                <a:cs typeface="Calibri Light" panose="020F0302020204030204" pitchFamily="34" charset="0"/>
              </a:rPr>
              <a:t>Documenting all analysis requirements in line with the protocol in a Statistical Analysis Plan (SAP).</a:t>
            </a:r>
          </a:p>
          <a:p>
            <a:pPr marL="0" indent="0">
              <a:spcAft>
                <a:spcPts val="1200"/>
              </a:spcAft>
              <a:buClr>
                <a:schemeClr val="bg1"/>
              </a:buClr>
              <a:buNone/>
            </a:pPr>
            <a:endParaRPr lang="en-US" sz="1600" dirty="0"/>
          </a:p>
        </p:txBody>
      </p:sp>
    </p:spTree>
    <p:extLst>
      <p:ext uri="{BB962C8B-B14F-4D97-AF65-F5344CB8AC3E}">
        <p14:creationId xmlns:p14="http://schemas.microsoft.com/office/powerpoint/2010/main" val="2774660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A99C8576-D9D5-3D20-205D-ABC422828EC3}"/>
              </a:ext>
            </a:extLst>
          </p:cNvPr>
          <p:cNvSpPr>
            <a:spLocks noGrp="1"/>
          </p:cNvSpPr>
          <p:nvPr>
            <p:ph idx="1"/>
          </p:nvPr>
        </p:nvSpPr>
        <p:spPr>
          <a:xfrm>
            <a:off x="762000" y="1328468"/>
            <a:ext cx="10804934" cy="4615131"/>
          </a:xfrm>
        </p:spPr>
        <p:txBody>
          <a:bodyPr lIns="91440" tIns="45720" rIns="91440" bIns="45720" anchor="t"/>
          <a:lstStyle/>
          <a:p>
            <a:r>
              <a:rPr lang="en-GB" dirty="0"/>
              <a:t>Data Deletion is the process of removing data and leaving them in a recoverable state. </a:t>
            </a:r>
          </a:p>
          <a:p>
            <a:pPr lvl="1"/>
            <a:r>
              <a:rPr lang="en-GB" dirty="0"/>
              <a:t>Data Deletion can relate to an individual record or row and can be considered as part of Data Corrections. It can also relate to a data file. </a:t>
            </a:r>
          </a:p>
          <a:p>
            <a:pPr lvl="1"/>
            <a:r>
              <a:rPr lang="en-GB" dirty="0"/>
              <a:t>Data Deletion at the individual record or row level should be considered as part of audit trail review activities of data and metadata to ensure that the deletion activity is justified and does not impact data integrity.</a:t>
            </a:r>
          </a:p>
          <a:p>
            <a:r>
              <a:rPr lang="en-GB" dirty="0"/>
              <a:t>Retention and Access is the process of shifting data to a storage repository, while ensuring that data is </a:t>
            </a:r>
            <a:r>
              <a:rPr lang="en-US" dirty="0"/>
              <a:t>protected from unauthorized access and alterations throughout the retention period and </a:t>
            </a:r>
            <a:r>
              <a:rPr lang="en-GB" dirty="0"/>
              <a:t>can be retrieved safely and efficiently. Organizations should consider what is an appropriate duration of time that data is kept in the system before it is archived and for how long the data is kept in archive before it is destroyed. This will depend on factors including contractual obligations (e.g., between CROs and Sponsors) and on the nature of the data, as well as local and regional laws. (</a:t>
            </a:r>
            <a:r>
              <a:rPr lang="en-US" dirty="0"/>
              <a:t>ICH E6(R3) Annex I, Section 4.2.7)</a:t>
            </a:r>
            <a:endParaRPr lang="en-GB" dirty="0"/>
          </a:p>
          <a:p>
            <a:r>
              <a:rPr lang="en-US" dirty="0"/>
              <a:t>Data Destruction according to ICH E6(R3) Annex I, Section 4.2.8 is when “trial data and metadata may be permanently destroyed when no longer required as determined by applicable regulatory requirements.”</a:t>
            </a:r>
            <a:endParaRPr lang="en-GB" dirty="0"/>
          </a:p>
        </p:txBody>
      </p:sp>
      <p:sp>
        <p:nvSpPr>
          <p:cNvPr id="5" name="Text Placeholder 4">
            <a:extLst>
              <a:ext uri="{FF2B5EF4-FFF2-40B4-BE49-F238E27FC236}">
                <a16:creationId xmlns:a16="http://schemas.microsoft.com/office/drawing/2014/main" id="{DC3180D8-EC25-C0BD-EFFF-3AC2FB7A291E}"/>
              </a:ext>
            </a:extLst>
          </p:cNvPr>
          <p:cNvSpPr>
            <a:spLocks noGrp="1"/>
          </p:cNvSpPr>
          <p:nvPr>
            <p:ph type="body" sz="quarter" idx="13"/>
          </p:nvPr>
        </p:nvSpPr>
        <p:spPr>
          <a:xfrm>
            <a:off x="765242" y="712471"/>
            <a:ext cx="10835414" cy="359681"/>
          </a:xfrm>
        </p:spPr>
        <p:txBody>
          <a:bodyPr>
            <a:noAutofit/>
          </a:bodyPr>
          <a:lstStyle/>
          <a:p>
            <a:r>
              <a:rPr lang="en-US" dirty="0"/>
              <a:t>Definition and Considerations </a:t>
            </a:r>
            <a:r>
              <a:rPr lang="en-US" sz="2400" dirty="0"/>
              <a:t>(ICH E6(R3): Section 4.2.7-8)</a:t>
            </a:r>
            <a:endParaRPr lang="en-US" dirty="0"/>
          </a:p>
        </p:txBody>
      </p:sp>
      <p:sp>
        <p:nvSpPr>
          <p:cNvPr id="3" name="Slide Number Placeholder 2">
            <a:extLst>
              <a:ext uri="{FF2B5EF4-FFF2-40B4-BE49-F238E27FC236}">
                <a16:creationId xmlns:a16="http://schemas.microsoft.com/office/drawing/2014/main" id="{BFF0555D-C762-2ABC-43F5-C0B57832E16D}"/>
              </a:ext>
            </a:extLst>
          </p:cNvPr>
          <p:cNvSpPr>
            <a:spLocks noGrp="1"/>
          </p:cNvSpPr>
          <p:nvPr>
            <p:ph type="sldNum" sz="quarter" idx="14"/>
          </p:nvPr>
        </p:nvSpPr>
        <p:spPr>
          <a:xfrm>
            <a:off x="11614151" y="6334276"/>
            <a:ext cx="440804" cy="285600"/>
          </a:xfrm>
        </p:spPr>
        <p:txBody>
          <a:bodyPr/>
          <a:lstStyle/>
          <a:p>
            <a:fld id="{48F63A3B-78C7-47BE-AE5E-E10140E04643}" type="slidenum">
              <a:rPr lang="en-US" smtClean="0"/>
              <a:pPr/>
              <a:t>15</a:t>
            </a:fld>
            <a:endParaRPr lang="en-US" dirty="0"/>
          </a:p>
        </p:txBody>
      </p:sp>
      <p:sp>
        <p:nvSpPr>
          <p:cNvPr id="2" name="Title 1">
            <a:extLst>
              <a:ext uri="{FF2B5EF4-FFF2-40B4-BE49-F238E27FC236}">
                <a16:creationId xmlns:a16="http://schemas.microsoft.com/office/drawing/2014/main" id="{F885DC6E-9B84-366B-DF37-3E7DF3072D00}"/>
              </a:ext>
            </a:extLst>
          </p:cNvPr>
          <p:cNvSpPr>
            <a:spLocks noGrp="1"/>
          </p:cNvSpPr>
          <p:nvPr>
            <p:ph type="title"/>
          </p:nvPr>
        </p:nvSpPr>
        <p:spPr>
          <a:xfrm>
            <a:off x="765242" y="324673"/>
            <a:ext cx="10832171" cy="387798"/>
          </a:xfrm>
        </p:spPr>
        <p:txBody>
          <a:bodyPr/>
          <a:lstStyle/>
          <a:p>
            <a:r>
              <a:rPr lang="en-US" dirty="0"/>
              <a:t>Data Deletion, Retention and Access, and Destruction</a:t>
            </a:r>
          </a:p>
        </p:txBody>
      </p:sp>
    </p:spTree>
    <p:extLst>
      <p:ext uri="{BB962C8B-B14F-4D97-AF65-F5344CB8AC3E}">
        <p14:creationId xmlns:p14="http://schemas.microsoft.com/office/powerpoint/2010/main" val="694050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94DE73-FA45-4121-E8E4-100A7C6D17CC}"/>
            </a:ext>
          </a:extLst>
        </p:cNvPr>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7672F477-A2D0-E7B8-D1A1-125F077FDDCA}"/>
              </a:ext>
            </a:extLst>
          </p:cNvPr>
          <p:cNvSpPr>
            <a:spLocks noGrp="1"/>
          </p:cNvSpPr>
          <p:nvPr>
            <p:ph idx="1"/>
          </p:nvPr>
        </p:nvSpPr>
        <p:spPr>
          <a:xfrm>
            <a:off x="820601" y="1166648"/>
            <a:ext cx="10793550" cy="4776952"/>
          </a:xfrm>
        </p:spPr>
        <p:txBody>
          <a:bodyPr lIns="91440" tIns="45720" rIns="91440" bIns="45720" anchor="t"/>
          <a:lstStyle/>
          <a:p>
            <a:pPr marL="0" marR="0">
              <a:lnSpc>
                <a:spcPct val="107000"/>
              </a:lnSpc>
              <a:spcAft>
                <a:spcPts val="1200"/>
              </a:spcAft>
              <a:buNone/>
            </a:pPr>
            <a:r>
              <a:rPr lang="en-US" sz="1400" b="1" kern="0" dirty="0">
                <a:effectLst/>
                <a:ea typeface="Times New Roman" panose="02020603050405020304" pitchFamily="18" charset="0"/>
                <a:cs typeface="Times New Roman"/>
              </a:rPr>
              <a:t>ALCOA+ principles:</a:t>
            </a:r>
            <a:r>
              <a:rPr lang="en-US" sz="1400" kern="0" dirty="0">
                <a:effectLst/>
                <a:ea typeface="Times New Roman" panose="02020603050405020304" pitchFamily="18" charset="0"/>
                <a:cs typeface="Times New Roman"/>
              </a:rPr>
              <a:t> Principles ensuring data is Attributable, Legible, Contemporaneous, Original, Accurate, plus Complete, Consistent, Enduring, and Available.</a:t>
            </a:r>
            <a:endParaRPr lang="en-US" sz="1400" kern="100" dirty="0">
              <a:effectLst/>
              <a:ea typeface="Aptos" panose="020B0004020202020204" pitchFamily="34" charset="0"/>
              <a:cs typeface="Times New Roman"/>
            </a:endParaRPr>
          </a:p>
          <a:p>
            <a:pPr marL="0" marR="0">
              <a:lnSpc>
                <a:spcPct val="107000"/>
              </a:lnSpc>
              <a:spcAft>
                <a:spcPts val="1200"/>
              </a:spcAft>
              <a:buNone/>
            </a:pPr>
            <a:r>
              <a:rPr lang="en-US" sz="1400" b="1" kern="0" dirty="0">
                <a:effectLst/>
                <a:ea typeface="Times New Roman" panose="02020603050405020304" pitchFamily="18" charset="0"/>
                <a:cs typeface="Times New Roman"/>
              </a:rPr>
              <a:t>Audit trails:</a:t>
            </a:r>
            <a:r>
              <a:rPr lang="en-US" sz="1400" kern="0" dirty="0">
                <a:effectLst/>
                <a:ea typeface="Times New Roman" panose="02020603050405020304" pitchFamily="18" charset="0"/>
                <a:cs typeface="Times New Roman"/>
              </a:rPr>
              <a:t> Metadata records that allow the appropriate evaluation of the course of events by capturing details on actions (manual or automated) performed relating to information and data collection and, where applicable, to activities in computerised systems. </a:t>
            </a:r>
          </a:p>
          <a:p>
            <a:pPr marL="0" marR="0">
              <a:lnSpc>
                <a:spcPct val="107000"/>
              </a:lnSpc>
              <a:spcAft>
                <a:spcPts val="1200"/>
              </a:spcAft>
              <a:buNone/>
            </a:pPr>
            <a:r>
              <a:rPr lang="en-US" sz="1400" b="1" kern="0" dirty="0">
                <a:effectLst/>
                <a:ea typeface="Times New Roman" panose="02020603050405020304" pitchFamily="18" charset="0"/>
                <a:cs typeface="Times New Roman"/>
              </a:rPr>
              <a:t>Controlled terminology:</a:t>
            </a:r>
            <a:r>
              <a:rPr lang="en-US" sz="1400" kern="0" dirty="0">
                <a:effectLst/>
                <a:ea typeface="Times New Roman" panose="02020603050405020304" pitchFamily="18" charset="0"/>
                <a:cs typeface="Times New Roman"/>
              </a:rPr>
              <a:t> A set of standardized terms used to maintain consistency in data collection and reporting.</a:t>
            </a:r>
            <a:endParaRPr lang="en-US" sz="1400" kern="100" dirty="0">
              <a:effectLst/>
              <a:ea typeface="Aptos" panose="020B0004020202020204" pitchFamily="34" charset="0"/>
              <a:cs typeface="Times New Roman"/>
            </a:endParaRPr>
          </a:p>
          <a:p>
            <a:pPr marL="0" marR="0">
              <a:lnSpc>
                <a:spcPct val="107000"/>
              </a:lnSpc>
              <a:spcAft>
                <a:spcPts val="1200"/>
              </a:spcAft>
              <a:buNone/>
            </a:pPr>
            <a:r>
              <a:rPr lang="en-US" sz="1400" b="1" kern="0" dirty="0">
                <a:effectLst/>
                <a:ea typeface="Times New Roman" panose="02020603050405020304" pitchFamily="18" charset="0"/>
                <a:cs typeface="Times New Roman"/>
              </a:rPr>
              <a:t>Data deletion:</a:t>
            </a:r>
            <a:r>
              <a:rPr lang="en-US" sz="1400" kern="0" dirty="0">
                <a:effectLst/>
                <a:ea typeface="Times New Roman" panose="02020603050405020304" pitchFamily="18" charset="0"/>
                <a:cs typeface="Times New Roman"/>
              </a:rPr>
              <a:t> Data Deletion is the process of removing data and leaving them in a recoverable state.</a:t>
            </a:r>
          </a:p>
          <a:p>
            <a:pPr marL="0" marR="0">
              <a:lnSpc>
                <a:spcPct val="107000"/>
              </a:lnSpc>
              <a:spcAft>
                <a:spcPts val="1200"/>
              </a:spcAft>
              <a:buNone/>
            </a:pPr>
            <a:r>
              <a:rPr lang="en-US" sz="1400" b="1" kern="0" dirty="0">
                <a:effectLst/>
                <a:ea typeface="Times New Roman" panose="02020603050405020304" pitchFamily="18" charset="0"/>
                <a:cs typeface="Times New Roman"/>
              </a:rPr>
              <a:t>Data destruction:</a:t>
            </a:r>
            <a:r>
              <a:rPr lang="en-US" sz="1400" kern="0" dirty="0">
                <a:effectLst/>
                <a:ea typeface="Times New Roman" panose="02020603050405020304" pitchFamily="18" charset="0"/>
                <a:cs typeface="Times New Roman"/>
              </a:rPr>
              <a:t> The process of permanently eliminating data so it cannot be recovered.</a:t>
            </a:r>
            <a:endParaRPr lang="en-US" sz="1400" kern="100" dirty="0">
              <a:effectLst/>
              <a:ea typeface="Aptos" panose="020B0004020202020204" pitchFamily="34" charset="0"/>
              <a:cs typeface="Times New Roman"/>
            </a:endParaRPr>
          </a:p>
          <a:p>
            <a:pPr marL="0" marR="0">
              <a:lnSpc>
                <a:spcPct val="107000"/>
              </a:lnSpc>
              <a:spcAft>
                <a:spcPts val="1200"/>
              </a:spcAft>
              <a:buNone/>
            </a:pPr>
            <a:r>
              <a:rPr lang="en-US" sz="1400" b="1" kern="0" dirty="0">
                <a:effectLst/>
                <a:ea typeface="Times New Roman" panose="02020603050405020304" pitchFamily="18" charset="0"/>
                <a:cs typeface="Times New Roman"/>
              </a:rPr>
              <a:t>Data governance:</a:t>
            </a:r>
            <a:r>
              <a:rPr lang="en-US" sz="1400" kern="0" dirty="0">
                <a:effectLst/>
                <a:ea typeface="Times New Roman" panose="02020603050405020304" pitchFamily="18" charset="0"/>
                <a:cs typeface="Times New Roman"/>
              </a:rPr>
              <a:t> The overall management of the availability, usability, integrity, and security of the data employed in an enterprise.</a:t>
            </a:r>
            <a:endParaRPr lang="en-US" sz="1400" kern="100" dirty="0">
              <a:effectLst/>
              <a:ea typeface="Aptos" panose="020B0004020202020204" pitchFamily="34" charset="0"/>
              <a:cs typeface="Times New Roman"/>
            </a:endParaRPr>
          </a:p>
          <a:p>
            <a:pPr marL="0" marR="0">
              <a:lnSpc>
                <a:spcPct val="107000"/>
              </a:lnSpc>
              <a:spcAft>
                <a:spcPts val="1200"/>
              </a:spcAft>
              <a:buNone/>
            </a:pPr>
            <a:r>
              <a:rPr lang="en-US" sz="1400" b="1" kern="0" dirty="0">
                <a:effectLst/>
                <a:ea typeface="Times New Roman" panose="02020603050405020304" pitchFamily="18" charset="0"/>
                <a:cs typeface="Times New Roman"/>
              </a:rPr>
              <a:t>Data integrity:</a:t>
            </a:r>
            <a:r>
              <a:rPr lang="en-US" sz="1400" kern="0" dirty="0">
                <a:effectLst/>
                <a:ea typeface="Times New Roman" panose="02020603050405020304" pitchFamily="18" charset="0"/>
                <a:cs typeface="Times New Roman"/>
              </a:rPr>
              <a:t> Data integrity includes the degree to which data fulfil key criteria of being attributable, legible, contemporaneous, original, accurate, complete, secure and reliable such that data are fit for purpose.</a:t>
            </a:r>
            <a:endParaRPr lang="en-US" sz="1400" kern="100" dirty="0">
              <a:effectLst/>
              <a:ea typeface="Aptos" panose="020B0004020202020204" pitchFamily="34" charset="0"/>
              <a:cs typeface="Times New Roman"/>
            </a:endParaRPr>
          </a:p>
          <a:p>
            <a:pPr marL="0" marR="0">
              <a:lnSpc>
                <a:spcPct val="107000"/>
              </a:lnSpc>
              <a:spcAft>
                <a:spcPts val="1200"/>
              </a:spcAft>
              <a:buNone/>
            </a:pPr>
            <a:r>
              <a:rPr lang="en-US" sz="1400" b="1" kern="0" dirty="0">
                <a:effectLst/>
                <a:ea typeface="Times New Roman" panose="02020603050405020304" pitchFamily="18" charset="0"/>
                <a:cs typeface="Times New Roman"/>
              </a:rPr>
              <a:t>Data life cycle framework:</a:t>
            </a:r>
            <a:r>
              <a:rPr lang="en-US" sz="1400" kern="0" dirty="0">
                <a:effectLst/>
                <a:ea typeface="Times New Roman" panose="02020603050405020304" pitchFamily="18" charset="0"/>
                <a:cs typeface="Times New Roman"/>
              </a:rPr>
              <a:t> A comprehensive approach to managing data throughout its lifecycle, from creation to destruction.</a:t>
            </a:r>
            <a:endParaRPr lang="en-US" sz="1400" kern="100" dirty="0">
              <a:effectLst/>
              <a:ea typeface="Aptos" panose="020B0004020202020204" pitchFamily="34" charset="0"/>
              <a:cs typeface="Times New Roman"/>
            </a:endParaRPr>
          </a:p>
        </p:txBody>
      </p:sp>
      <p:sp>
        <p:nvSpPr>
          <p:cNvPr id="3" name="Slide Number Placeholder 2">
            <a:extLst>
              <a:ext uri="{FF2B5EF4-FFF2-40B4-BE49-F238E27FC236}">
                <a16:creationId xmlns:a16="http://schemas.microsoft.com/office/drawing/2014/main" id="{F0C555E5-507B-DDB7-15E2-E17A2EAC764A}"/>
              </a:ext>
            </a:extLst>
          </p:cNvPr>
          <p:cNvSpPr>
            <a:spLocks noGrp="1"/>
          </p:cNvSpPr>
          <p:nvPr>
            <p:ph type="sldNum" sz="quarter" idx="10"/>
          </p:nvPr>
        </p:nvSpPr>
        <p:spPr/>
        <p:txBody>
          <a:bodyPr/>
          <a:lstStyle/>
          <a:p>
            <a:fld id="{48F63A3B-78C7-47BE-AE5E-E10140E04643}" type="slidenum">
              <a:rPr lang="en-US" smtClean="0"/>
              <a:pPr/>
              <a:t>16</a:t>
            </a:fld>
            <a:endParaRPr lang="en-US" dirty="0"/>
          </a:p>
        </p:txBody>
      </p:sp>
      <p:sp>
        <p:nvSpPr>
          <p:cNvPr id="2" name="Title 1">
            <a:extLst>
              <a:ext uri="{FF2B5EF4-FFF2-40B4-BE49-F238E27FC236}">
                <a16:creationId xmlns:a16="http://schemas.microsoft.com/office/drawing/2014/main" id="{29360290-C8F8-C679-65BA-3360F95A2EDB}"/>
              </a:ext>
            </a:extLst>
          </p:cNvPr>
          <p:cNvSpPr>
            <a:spLocks noGrp="1"/>
          </p:cNvSpPr>
          <p:nvPr>
            <p:ph type="title"/>
          </p:nvPr>
        </p:nvSpPr>
        <p:spPr/>
        <p:txBody>
          <a:bodyPr/>
          <a:lstStyle/>
          <a:p>
            <a:r>
              <a:rPr lang="en-US" dirty="0">
                <a:latin typeface="+mn-lt"/>
              </a:rPr>
              <a:t>Glossary of Terms</a:t>
            </a:r>
          </a:p>
        </p:txBody>
      </p:sp>
    </p:spTree>
    <p:extLst>
      <p:ext uri="{BB962C8B-B14F-4D97-AF65-F5344CB8AC3E}">
        <p14:creationId xmlns:p14="http://schemas.microsoft.com/office/powerpoint/2010/main" val="2240781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7B4F51-9124-3742-70EF-1FC2549129D5}"/>
            </a:ext>
          </a:extLst>
        </p:cNvPr>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66C27176-1D2B-8A50-4BC4-188BA5ED8A90}"/>
              </a:ext>
            </a:extLst>
          </p:cNvPr>
          <p:cNvSpPr>
            <a:spLocks noGrp="1"/>
          </p:cNvSpPr>
          <p:nvPr>
            <p:ph idx="1"/>
          </p:nvPr>
        </p:nvSpPr>
        <p:spPr>
          <a:xfrm>
            <a:off x="820601" y="1166648"/>
            <a:ext cx="10793550" cy="4776952"/>
          </a:xfrm>
        </p:spPr>
        <p:txBody>
          <a:bodyPr lIns="91440" tIns="45720" rIns="91440" bIns="45720" anchor="t"/>
          <a:lstStyle/>
          <a:p>
            <a:pPr marL="0" marR="0">
              <a:lnSpc>
                <a:spcPct val="107000"/>
              </a:lnSpc>
              <a:spcAft>
                <a:spcPts val="1200"/>
              </a:spcAft>
              <a:buNone/>
            </a:pPr>
            <a:r>
              <a:rPr lang="en-US" sz="1400" b="1" kern="0" dirty="0">
                <a:effectLst/>
                <a:ea typeface="Times New Roman" panose="02020603050405020304" pitchFamily="18" charset="0"/>
                <a:cs typeface="Times New Roman"/>
              </a:rPr>
              <a:t>Data reconciliation:</a:t>
            </a:r>
            <a:r>
              <a:rPr lang="en-US" sz="1400" kern="0" dirty="0">
                <a:effectLst/>
                <a:ea typeface="Times New Roman" panose="02020603050405020304" pitchFamily="18" charset="0"/>
                <a:cs typeface="Times New Roman"/>
              </a:rPr>
              <a:t> The process of ensuring data consistency and accuracy by comparing and resolving discrepancies between different data sets.</a:t>
            </a:r>
            <a:endParaRPr lang="en-US" sz="1400" kern="100" dirty="0">
              <a:effectLst/>
              <a:ea typeface="Aptos" panose="020B0004020202020204" pitchFamily="34" charset="0"/>
              <a:cs typeface="Times New Roman"/>
            </a:endParaRPr>
          </a:p>
          <a:p>
            <a:pPr marL="0" marR="0">
              <a:lnSpc>
                <a:spcPct val="107000"/>
              </a:lnSpc>
              <a:spcAft>
                <a:spcPts val="1200"/>
              </a:spcAft>
              <a:buNone/>
            </a:pPr>
            <a:r>
              <a:rPr lang="en-US" sz="1400" b="1" kern="0" dirty="0">
                <a:effectLst/>
                <a:ea typeface="Times New Roman" panose="02020603050405020304" pitchFamily="18" charset="0"/>
                <a:cs typeface="Times New Roman"/>
              </a:rPr>
              <a:t>Data </a:t>
            </a:r>
            <a:r>
              <a:rPr lang="en-US" sz="1400" b="1" kern="0" dirty="0">
                <a:ea typeface="Times New Roman" panose="02020603050405020304" pitchFamily="18" charset="0"/>
                <a:cs typeface="Times New Roman"/>
              </a:rPr>
              <a:t>r</a:t>
            </a:r>
            <a:r>
              <a:rPr lang="en-US" sz="1400" b="1" kern="0" dirty="0">
                <a:effectLst/>
                <a:ea typeface="Times New Roman" panose="02020603050405020304" pitchFamily="18" charset="0"/>
                <a:cs typeface="Times New Roman"/>
              </a:rPr>
              <a:t>etention:</a:t>
            </a:r>
            <a:r>
              <a:rPr lang="en-US" sz="1400" kern="0" dirty="0">
                <a:effectLst/>
                <a:ea typeface="Times New Roman" panose="02020603050405020304" pitchFamily="18" charset="0"/>
                <a:cs typeface="Times New Roman"/>
              </a:rPr>
              <a:t> The policies and practices for storing data for a specified period.</a:t>
            </a:r>
            <a:endParaRPr lang="en-US" sz="1400" kern="100" dirty="0">
              <a:effectLst/>
              <a:ea typeface="Aptos" panose="020B0004020202020204" pitchFamily="34" charset="0"/>
              <a:cs typeface="Times New Roman"/>
            </a:endParaRPr>
          </a:p>
          <a:p>
            <a:pPr marL="0" marR="0">
              <a:lnSpc>
                <a:spcPct val="107000"/>
              </a:lnSpc>
              <a:spcAft>
                <a:spcPts val="1200"/>
              </a:spcAft>
              <a:buNone/>
            </a:pPr>
            <a:r>
              <a:rPr lang="en-US" sz="1400" b="1" kern="0" dirty="0">
                <a:effectLst/>
                <a:ea typeface="Times New Roman" panose="02020603050405020304" pitchFamily="18" charset="0"/>
                <a:cs typeface="Times New Roman"/>
              </a:rPr>
              <a:t>Data transfer agreement:</a:t>
            </a:r>
            <a:r>
              <a:rPr lang="en-US" sz="1400" kern="0" dirty="0">
                <a:effectLst/>
                <a:ea typeface="Times New Roman" panose="02020603050405020304" pitchFamily="18" charset="0"/>
                <a:cs typeface="Times New Roman"/>
              </a:rPr>
              <a:t> A formal agreement outlining the terms and conditions for transferring data between parties.</a:t>
            </a:r>
            <a:endParaRPr lang="en-US" sz="1400" kern="100" dirty="0">
              <a:effectLst/>
              <a:ea typeface="Aptos" panose="020B0004020202020204" pitchFamily="34" charset="0"/>
              <a:cs typeface="Times New Roman"/>
            </a:endParaRPr>
          </a:p>
          <a:p>
            <a:pPr marL="0" marR="0">
              <a:lnSpc>
                <a:spcPct val="107000"/>
              </a:lnSpc>
              <a:spcAft>
                <a:spcPts val="1200"/>
              </a:spcAft>
              <a:buNone/>
            </a:pPr>
            <a:r>
              <a:rPr lang="en-US" sz="1400" b="1" kern="0" dirty="0">
                <a:effectLst/>
                <a:ea typeface="Times New Roman" panose="02020603050405020304" pitchFamily="18" charset="0"/>
                <a:cs typeface="Times New Roman"/>
              </a:rPr>
              <a:t>Data validation checks:</a:t>
            </a:r>
            <a:r>
              <a:rPr lang="en-US" sz="1400" kern="0" dirty="0">
                <a:effectLst/>
                <a:ea typeface="Times New Roman" panose="02020603050405020304" pitchFamily="18" charset="0"/>
                <a:cs typeface="Times New Roman"/>
              </a:rPr>
              <a:t> Procedures implemented to verify the accuracy and quality of data.</a:t>
            </a:r>
            <a:endParaRPr lang="en-US" sz="1400" kern="100" dirty="0">
              <a:effectLst/>
              <a:ea typeface="Aptos" panose="020B0004020202020204" pitchFamily="34" charset="0"/>
              <a:cs typeface="Times New Roman"/>
            </a:endParaRPr>
          </a:p>
          <a:p>
            <a:pPr marL="0" marR="0">
              <a:lnSpc>
                <a:spcPct val="107000"/>
              </a:lnSpc>
              <a:spcAft>
                <a:spcPts val="1200"/>
              </a:spcAft>
              <a:buNone/>
            </a:pPr>
            <a:r>
              <a:rPr lang="en-US" sz="1400" b="1" kern="0" dirty="0">
                <a:effectLst/>
                <a:ea typeface="Times New Roman" panose="02020603050405020304" pitchFamily="18" charset="0"/>
                <a:cs typeface="Times New Roman"/>
              </a:rPr>
              <a:t>Decentralized clinical trials:</a:t>
            </a:r>
            <a:r>
              <a:rPr lang="en-US" sz="1400" kern="0" dirty="0">
                <a:effectLst/>
                <a:ea typeface="Times New Roman" panose="02020603050405020304" pitchFamily="18" charset="0"/>
                <a:cs typeface="Times New Roman"/>
              </a:rPr>
              <a:t> A clinical trial that includes decentralized elements where trial-related activities occur at locations other than traditional clinical trial sites.</a:t>
            </a:r>
          </a:p>
          <a:p>
            <a:pPr marL="0" marR="0">
              <a:lnSpc>
                <a:spcPct val="107000"/>
              </a:lnSpc>
              <a:spcAft>
                <a:spcPts val="1200"/>
              </a:spcAft>
              <a:buNone/>
            </a:pPr>
            <a:r>
              <a:rPr lang="en-US" sz="1400" b="1" kern="0" dirty="0">
                <a:effectLst/>
                <a:ea typeface="Times New Roman" panose="02020603050405020304" pitchFamily="18" charset="0"/>
                <a:cs typeface="Times New Roman"/>
              </a:rPr>
              <a:t>Electronic systems:</a:t>
            </a:r>
            <a:r>
              <a:rPr lang="en-US" sz="1400" kern="0" dirty="0">
                <a:effectLst/>
                <a:ea typeface="Times New Roman" panose="02020603050405020304" pitchFamily="18" charset="0"/>
                <a:cs typeface="Times New Roman"/>
              </a:rPr>
              <a:t> Systems that utilize electronic devices and components.</a:t>
            </a:r>
            <a:endParaRPr lang="en-US" sz="1400" kern="100" dirty="0">
              <a:effectLst/>
              <a:ea typeface="Aptos" panose="020B0004020202020204" pitchFamily="34" charset="0"/>
              <a:cs typeface="Times New Roman"/>
            </a:endParaRPr>
          </a:p>
          <a:p>
            <a:pPr marL="0" marR="0">
              <a:lnSpc>
                <a:spcPct val="107000"/>
              </a:lnSpc>
              <a:spcAft>
                <a:spcPts val="1200"/>
              </a:spcAft>
              <a:buNone/>
            </a:pPr>
            <a:r>
              <a:rPr lang="en-US" sz="1400" b="1" kern="0" dirty="0">
                <a:effectLst/>
                <a:ea typeface="Times New Roman" panose="02020603050405020304" pitchFamily="18" charset="0"/>
                <a:cs typeface="Times New Roman"/>
              </a:rPr>
              <a:t>ICH E6(R3):</a:t>
            </a:r>
            <a:r>
              <a:rPr lang="en-US" sz="1400" kern="0" dirty="0">
                <a:effectLst/>
                <a:ea typeface="Times New Roman" panose="02020603050405020304" pitchFamily="18" charset="0"/>
                <a:cs typeface="Times New Roman"/>
              </a:rPr>
              <a:t> A guideline for Good Clinical Practice that sets a unified standard for the acceptance of clinical trial data by regulatory authorities in ICH member regions.</a:t>
            </a:r>
            <a:endParaRPr lang="en-US" sz="1400" kern="100" dirty="0">
              <a:effectLst/>
              <a:ea typeface="Aptos" panose="020B0004020202020204" pitchFamily="34" charset="0"/>
              <a:cs typeface="Times New Roman"/>
            </a:endParaRPr>
          </a:p>
          <a:p>
            <a:pPr marL="0" marR="0">
              <a:lnSpc>
                <a:spcPct val="107000"/>
              </a:lnSpc>
              <a:spcAft>
                <a:spcPts val="1200"/>
              </a:spcAft>
              <a:buNone/>
            </a:pPr>
            <a:r>
              <a:rPr lang="en-US" sz="1400" b="1" kern="0" dirty="0">
                <a:effectLst/>
                <a:ea typeface="Times New Roman" panose="02020603050405020304" pitchFamily="18" charset="0"/>
                <a:cs typeface="Times New Roman"/>
              </a:rPr>
              <a:t>Metadata:</a:t>
            </a:r>
            <a:r>
              <a:rPr lang="en-US" sz="1400" kern="0" dirty="0">
                <a:effectLst/>
                <a:ea typeface="Times New Roman" panose="02020603050405020304" pitchFamily="18" charset="0"/>
                <a:cs typeface="Times New Roman"/>
              </a:rPr>
              <a:t> The contextual information required to understand a given data element. Metadata is structured information that describes, explains or otherwise makes it easier to retrieve, use or manage data.</a:t>
            </a:r>
          </a:p>
          <a:p>
            <a:pPr marL="0" marR="0">
              <a:lnSpc>
                <a:spcPct val="107000"/>
              </a:lnSpc>
              <a:spcAft>
                <a:spcPts val="1200"/>
              </a:spcAft>
              <a:buNone/>
            </a:pPr>
            <a:r>
              <a:rPr lang="en-US" sz="1400" b="1" kern="0" dirty="0">
                <a:effectLst/>
                <a:ea typeface="Times New Roman" panose="02020603050405020304" pitchFamily="18" charset="0"/>
                <a:cs typeface="Times New Roman"/>
              </a:rPr>
              <a:t>Statistical Analysis Plan (SAP):</a:t>
            </a:r>
            <a:r>
              <a:rPr lang="en-US" sz="1400" kern="0" dirty="0">
                <a:effectLst/>
                <a:ea typeface="Times New Roman" panose="02020603050405020304" pitchFamily="18" charset="0"/>
                <a:cs typeface="Times New Roman"/>
              </a:rPr>
              <a:t> A document outlining the statistical methods and analyses to be applied to data collected during a clinical trial.</a:t>
            </a:r>
            <a:endParaRPr lang="en-US" sz="1400" kern="100" dirty="0">
              <a:effectLst/>
              <a:ea typeface="Aptos" panose="020B0004020202020204" pitchFamily="34" charset="0"/>
              <a:cs typeface="Times New Roman"/>
            </a:endParaRPr>
          </a:p>
          <a:p>
            <a:pPr marL="0" marR="0" indent="0">
              <a:lnSpc>
                <a:spcPct val="107000"/>
              </a:lnSpc>
              <a:spcAft>
                <a:spcPts val="1200"/>
              </a:spcAft>
              <a:buNone/>
            </a:pPr>
            <a:r>
              <a:rPr lang="en-US" sz="1400" b="1" kern="0" dirty="0">
                <a:effectLst/>
                <a:ea typeface="Times New Roman" panose="02020603050405020304" pitchFamily="18" charset="0"/>
                <a:cs typeface="Times New Roman"/>
              </a:rPr>
              <a:t>Traceability:</a:t>
            </a:r>
            <a:r>
              <a:rPr lang="en-US" sz="1400" kern="0" dirty="0">
                <a:effectLst/>
                <a:ea typeface="Times New Roman" panose="02020603050405020304" pitchFamily="18" charset="0"/>
                <a:cs typeface="Times New Roman"/>
              </a:rPr>
              <a:t> The ability to trace the history, application, or location of an item by means of recorded identification.</a:t>
            </a:r>
            <a:endParaRPr lang="en-US" sz="1400" kern="100" dirty="0">
              <a:effectLst/>
              <a:ea typeface="Aptos" panose="020B0004020202020204" pitchFamily="34" charset="0"/>
              <a:cs typeface="Times New Roman"/>
            </a:endParaRPr>
          </a:p>
        </p:txBody>
      </p:sp>
      <p:sp>
        <p:nvSpPr>
          <p:cNvPr id="3" name="Slide Number Placeholder 2">
            <a:extLst>
              <a:ext uri="{FF2B5EF4-FFF2-40B4-BE49-F238E27FC236}">
                <a16:creationId xmlns:a16="http://schemas.microsoft.com/office/drawing/2014/main" id="{A6EAAF5D-AA4B-D361-3DDD-FF29E79A6B79}"/>
              </a:ext>
            </a:extLst>
          </p:cNvPr>
          <p:cNvSpPr>
            <a:spLocks noGrp="1"/>
          </p:cNvSpPr>
          <p:nvPr>
            <p:ph type="sldNum" sz="quarter" idx="10"/>
          </p:nvPr>
        </p:nvSpPr>
        <p:spPr/>
        <p:txBody>
          <a:bodyPr/>
          <a:lstStyle/>
          <a:p>
            <a:fld id="{48F63A3B-78C7-47BE-AE5E-E10140E04643}" type="slidenum">
              <a:rPr lang="en-US" smtClean="0"/>
              <a:pPr/>
              <a:t>17</a:t>
            </a:fld>
            <a:endParaRPr lang="en-US" dirty="0"/>
          </a:p>
        </p:txBody>
      </p:sp>
      <p:sp>
        <p:nvSpPr>
          <p:cNvPr id="2" name="Title 1">
            <a:extLst>
              <a:ext uri="{FF2B5EF4-FFF2-40B4-BE49-F238E27FC236}">
                <a16:creationId xmlns:a16="http://schemas.microsoft.com/office/drawing/2014/main" id="{C10429A0-762C-A57F-DFD9-ED1260839891}"/>
              </a:ext>
            </a:extLst>
          </p:cNvPr>
          <p:cNvSpPr>
            <a:spLocks noGrp="1"/>
          </p:cNvSpPr>
          <p:nvPr>
            <p:ph type="title"/>
          </p:nvPr>
        </p:nvSpPr>
        <p:spPr/>
        <p:txBody>
          <a:bodyPr/>
          <a:lstStyle/>
          <a:p>
            <a:r>
              <a:rPr lang="en-US" dirty="0"/>
              <a:t>Glossary of Terms</a:t>
            </a:r>
          </a:p>
        </p:txBody>
      </p:sp>
    </p:spTree>
    <p:extLst>
      <p:ext uri="{BB962C8B-B14F-4D97-AF65-F5344CB8AC3E}">
        <p14:creationId xmlns:p14="http://schemas.microsoft.com/office/powerpoint/2010/main" val="3950037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6C26FF8-4E5E-8B12-2478-CA5C85781979}"/>
              </a:ext>
            </a:extLst>
          </p:cNvPr>
          <p:cNvSpPr>
            <a:spLocks noGrp="1"/>
          </p:cNvSpPr>
          <p:nvPr>
            <p:ph idx="1"/>
          </p:nvPr>
        </p:nvSpPr>
        <p:spPr/>
        <p:txBody>
          <a:bodyPr lIns="91440" tIns="45720" rIns="91440" bIns="45720" anchor="t"/>
          <a:lstStyle/>
          <a:p>
            <a:pPr>
              <a:spcAft>
                <a:spcPts val="1200"/>
              </a:spcAft>
            </a:pPr>
            <a:r>
              <a:rPr lang="en-US" dirty="0">
                <a:latin typeface="Century Gothic"/>
                <a:cs typeface="Calibri Light"/>
              </a:rPr>
              <a:t>The purpose of this framework is to provide an overview of key considerations throughout the data lifecycle to aid understanding of ICH E6(R3) section 4. Our goal is that this tool helps enable accurate reporting, verification, and interpretation of clinical trial-related information by providing general considerations to support data integrity, traceability, and security through the data life cycle.</a:t>
            </a:r>
          </a:p>
          <a:p>
            <a:pPr>
              <a:spcAft>
                <a:spcPts val="1200"/>
              </a:spcAft>
            </a:pPr>
            <a:r>
              <a:rPr lang="en-GB" dirty="0">
                <a:latin typeface="Century Gothic"/>
                <a:cs typeface="Calibri Light"/>
              </a:rPr>
              <a:t>Data governance incorporates appropriate management of </a:t>
            </a:r>
            <a:r>
              <a:rPr lang="en-GB" b="1" dirty="0">
                <a:latin typeface="Century Gothic"/>
                <a:cs typeface="Calibri Light"/>
              </a:rPr>
              <a:t>data integrity, traceability and security</a:t>
            </a:r>
            <a:r>
              <a:rPr lang="en-GB" dirty="0">
                <a:latin typeface="Century Gothic"/>
                <a:cs typeface="Calibri Light"/>
              </a:rPr>
              <a:t>, thereby supporting the accurate </a:t>
            </a:r>
            <a:r>
              <a:rPr lang="en-GB" b="1" dirty="0">
                <a:latin typeface="Century Gothic"/>
                <a:cs typeface="Calibri Light"/>
              </a:rPr>
              <a:t>reporting, verification and interpretation </a:t>
            </a:r>
            <a:r>
              <a:rPr lang="en-GB" dirty="0">
                <a:latin typeface="Century Gothic"/>
                <a:cs typeface="Calibri Light"/>
              </a:rPr>
              <a:t>of the clinical trial-related information. Electronic systems should be fit for purpose and should capture the data required by the protocol and should be implemented in a way that is </a:t>
            </a:r>
            <a:r>
              <a:rPr lang="en-GB" b="1" dirty="0">
                <a:latin typeface="Century Gothic"/>
                <a:cs typeface="Calibri Light"/>
              </a:rPr>
              <a:t>proportionate to the risks to participants and the importance of acquired data</a:t>
            </a:r>
            <a:r>
              <a:rPr lang="en-GB" dirty="0">
                <a:latin typeface="Century Gothic"/>
                <a:cs typeface="Calibri Light"/>
              </a:rPr>
              <a:t>. </a:t>
            </a:r>
            <a:endParaRPr lang="en-US" dirty="0">
              <a:latin typeface="Century Gothic"/>
              <a:cs typeface="Calibri Light"/>
            </a:endParaRPr>
          </a:p>
          <a:p>
            <a:pPr>
              <a:spcAft>
                <a:spcPts val="1200"/>
              </a:spcAft>
            </a:pPr>
            <a:r>
              <a:rPr lang="en-GB" dirty="0">
                <a:latin typeface="Century Gothic" panose="020B0502020202020204" pitchFamily="34" charset="0"/>
                <a:cs typeface="Calibri Light"/>
              </a:rPr>
              <a:t>The expectations for electronic systems depend on: </a:t>
            </a:r>
          </a:p>
          <a:p>
            <a:pPr lvl="1">
              <a:spcAft>
                <a:spcPts val="1200"/>
              </a:spcAft>
            </a:pPr>
            <a:r>
              <a:rPr lang="en-GB" dirty="0">
                <a:latin typeface="Century Gothic" panose="020B0502020202020204" pitchFamily="34" charset="0"/>
                <a:cs typeface="Calibri Light"/>
              </a:rPr>
              <a:t>Whether the </a:t>
            </a:r>
            <a:r>
              <a:rPr lang="en-GB" b="1" dirty="0">
                <a:latin typeface="Century Gothic" panose="020B0502020202020204" pitchFamily="34" charset="0"/>
                <a:cs typeface="Calibri Light"/>
              </a:rPr>
              <a:t>system is specifically used </a:t>
            </a:r>
            <a:r>
              <a:rPr lang="en-GB" dirty="0">
                <a:latin typeface="Century Gothic" panose="020B0502020202020204" pitchFamily="34" charset="0"/>
                <a:cs typeface="Calibri Light"/>
              </a:rPr>
              <a:t>for the purposes of the clinical trial</a:t>
            </a:r>
          </a:p>
          <a:p>
            <a:pPr lvl="1">
              <a:spcAft>
                <a:spcPts val="1200"/>
              </a:spcAft>
            </a:pPr>
            <a:r>
              <a:rPr lang="en-GB" dirty="0">
                <a:latin typeface="Century Gothic" panose="020B0502020202020204" pitchFamily="34" charset="0"/>
                <a:cs typeface="Calibri Light"/>
              </a:rPr>
              <a:t>Who has </a:t>
            </a:r>
            <a:r>
              <a:rPr lang="en-GB" b="1" dirty="0">
                <a:latin typeface="Century Gothic" panose="020B0502020202020204" pitchFamily="34" charset="0"/>
                <a:cs typeface="Calibri Light"/>
              </a:rPr>
              <a:t>overall responsibility </a:t>
            </a:r>
            <a:r>
              <a:rPr lang="en-GB" dirty="0">
                <a:latin typeface="Century Gothic" panose="020B0502020202020204" pitchFamily="34" charset="0"/>
                <a:cs typeface="Calibri Light"/>
              </a:rPr>
              <a:t>for the system. </a:t>
            </a:r>
          </a:p>
          <a:p>
            <a:pPr>
              <a:spcAft>
                <a:spcPts val="1200"/>
              </a:spcAft>
            </a:pPr>
            <a:r>
              <a:rPr lang="en-GB" dirty="0">
                <a:latin typeface="Century Gothic"/>
                <a:cs typeface="Calibri Light"/>
              </a:rPr>
              <a:t>This means that </a:t>
            </a:r>
            <a:r>
              <a:rPr lang="en-GB" b="1" dirty="0">
                <a:latin typeface="Century Gothic"/>
                <a:cs typeface="Calibri Light"/>
              </a:rPr>
              <a:t>systems designed and implemented at investigator sites </a:t>
            </a:r>
            <a:r>
              <a:rPr lang="en-GB" dirty="0">
                <a:latin typeface="Century Gothic"/>
                <a:cs typeface="Calibri Light"/>
              </a:rPr>
              <a:t>for clinical trial use may also derive </a:t>
            </a:r>
            <a:r>
              <a:rPr lang="en-GB" b="1" dirty="0">
                <a:latin typeface="Century Gothic"/>
                <a:cs typeface="Calibri Light"/>
              </a:rPr>
              <a:t>benefit from this tool </a:t>
            </a:r>
          </a:p>
        </p:txBody>
      </p:sp>
      <p:sp>
        <p:nvSpPr>
          <p:cNvPr id="4" name="Slide Number Placeholder 3">
            <a:extLst>
              <a:ext uri="{FF2B5EF4-FFF2-40B4-BE49-F238E27FC236}">
                <a16:creationId xmlns:a16="http://schemas.microsoft.com/office/drawing/2014/main" id="{1462CA9A-83E6-F4DE-BE6A-ADBA22953999}"/>
              </a:ext>
            </a:extLst>
          </p:cNvPr>
          <p:cNvSpPr>
            <a:spLocks noGrp="1"/>
          </p:cNvSpPr>
          <p:nvPr>
            <p:ph type="sldNum" sz="quarter" idx="14"/>
          </p:nvPr>
        </p:nvSpPr>
        <p:spPr/>
        <p:txBody>
          <a:bodyPr/>
          <a:lstStyle/>
          <a:p>
            <a:fld id="{48F63A3B-78C7-47BE-AE5E-E10140E04643}" type="slidenum">
              <a:rPr lang="en-US" smtClean="0"/>
              <a:pPr/>
              <a:t>2</a:t>
            </a:fld>
            <a:endParaRPr lang="en-US" dirty="0"/>
          </a:p>
        </p:txBody>
      </p:sp>
      <p:sp>
        <p:nvSpPr>
          <p:cNvPr id="5" name="Title 4">
            <a:extLst>
              <a:ext uri="{FF2B5EF4-FFF2-40B4-BE49-F238E27FC236}">
                <a16:creationId xmlns:a16="http://schemas.microsoft.com/office/drawing/2014/main" id="{41947F95-2BC1-4794-2B88-25AE73E28DE3}"/>
              </a:ext>
            </a:extLst>
          </p:cNvPr>
          <p:cNvSpPr>
            <a:spLocks noGrp="1"/>
          </p:cNvSpPr>
          <p:nvPr>
            <p:ph type="title"/>
          </p:nvPr>
        </p:nvSpPr>
        <p:spPr>
          <a:xfrm>
            <a:off x="765242" y="337810"/>
            <a:ext cx="10832171" cy="387798"/>
          </a:xfrm>
        </p:spPr>
        <p:txBody>
          <a:bodyPr/>
          <a:lstStyle/>
          <a:p>
            <a:r>
              <a:rPr lang="en-US" dirty="0">
                <a:cs typeface="Calibri Light"/>
              </a:rPr>
              <a:t>Introduction </a:t>
            </a:r>
            <a:endParaRPr lang="en-US" dirty="0"/>
          </a:p>
        </p:txBody>
      </p:sp>
    </p:spTree>
    <p:extLst>
      <p:ext uri="{BB962C8B-B14F-4D97-AF65-F5344CB8AC3E}">
        <p14:creationId xmlns:p14="http://schemas.microsoft.com/office/powerpoint/2010/main" val="1116107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B7E07D-5912-C84D-48E0-D777A39B87C4}"/>
              </a:ext>
            </a:extLst>
          </p:cNvPr>
          <p:cNvSpPr>
            <a:spLocks noGrp="1"/>
          </p:cNvSpPr>
          <p:nvPr>
            <p:ph idx="1"/>
          </p:nvPr>
        </p:nvSpPr>
        <p:spPr>
          <a:xfrm>
            <a:off x="820601" y="1166648"/>
            <a:ext cx="10793550" cy="4776952"/>
          </a:xfrm>
        </p:spPr>
        <p:txBody>
          <a:bodyPr lIns="0" tIns="45720" rIns="91440" bIns="45720" anchor="t"/>
          <a:lstStyle/>
          <a:p>
            <a:pPr marL="0" indent="0">
              <a:spcAft>
                <a:spcPts val="0"/>
              </a:spcAft>
              <a:buNone/>
            </a:pPr>
            <a:r>
              <a:rPr lang="en-US" b="0" i="0" dirty="0">
                <a:solidFill>
                  <a:srgbClr val="595454"/>
                </a:solidFill>
                <a:effectLst/>
              </a:rPr>
              <a:t>This slide provides a structured overview and serves as a roadmap for readers to dive deeper into the detailed content of each section, helping to understand the importance and the processes involved in maintaining data integrity throughout the course of clinical trial.</a:t>
            </a:r>
            <a:endParaRPr lang="en-US" dirty="0"/>
          </a:p>
          <a:p>
            <a:pPr marL="0" indent="0" algn="l">
              <a:spcAft>
                <a:spcPts val="0"/>
              </a:spcAft>
              <a:buNone/>
            </a:pPr>
            <a:endParaRPr lang="en-US" b="1" i="0" dirty="0">
              <a:solidFill>
                <a:srgbClr val="595454"/>
              </a:solidFill>
              <a:effectLst/>
            </a:endParaRPr>
          </a:p>
          <a:p>
            <a:pPr marL="0" indent="0" algn="l">
              <a:spcAft>
                <a:spcPts val="0"/>
              </a:spcAft>
              <a:buNone/>
            </a:pPr>
            <a:r>
              <a:rPr lang="en-US" b="1" i="0" dirty="0">
                <a:solidFill>
                  <a:srgbClr val="595454"/>
                </a:solidFill>
                <a:effectLst/>
              </a:rPr>
              <a:t>How to Navigate:</a:t>
            </a:r>
          </a:p>
          <a:p>
            <a:pPr>
              <a:spcAft>
                <a:spcPts val="0"/>
              </a:spcAft>
            </a:pPr>
            <a:r>
              <a:rPr lang="en-US" b="1" i="0" dirty="0">
                <a:solidFill>
                  <a:srgbClr val="595454"/>
                </a:solidFill>
                <a:effectLst/>
                <a:cs typeface="Calibri Light"/>
              </a:rPr>
              <a:t>Slides </a:t>
            </a:r>
            <a:r>
              <a:rPr lang="en-US" b="1" dirty="0">
                <a:solidFill>
                  <a:srgbClr val="595454"/>
                </a:solidFill>
                <a:cs typeface="Calibri Light"/>
              </a:rPr>
              <a:t>4-5</a:t>
            </a:r>
            <a:r>
              <a:rPr lang="en-US" b="1" i="0" dirty="0">
                <a:solidFill>
                  <a:srgbClr val="595454"/>
                </a:solidFill>
                <a:effectLst/>
                <a:cs typeface="Calibri Light"/>
              </a:rPr>
              <a:t>: </a:t>
            </a:r>
            <a:r>
              <a:rPr lang="en-US" i="0" dirty="0">
                <a:solidFill>
                  <a:srgbClr val="595454"/>
                </a:solidFill>
                <a:effectLst/>
                <a:cs typeface="Calibri Light"/>
              </a:rPr>
              <a:t>Data Capture (E6 Annex 1 Section 4.2.1)</a:t>
            </a:r>
          </a:p>
          <a:p>
            <a:pPr>
              <a:spcAft>
                <a:spcPts val="0"/>
              </a:spcAft>
            </a:pPr>
            <a:r>
              <a:rPr lang="en-US" b="1" i="0" dirty="0">
                <a:solidFill>
                  <a:srgbClr val="595454"/>
                </a:solidFill>
                <a:effectLst/>
              </a:rPr>
              <a:t>Slides 6-7: </a:t>
            </a:r>
            <a:r>
              <a:rPr lang="en-US" i="0" dirty="0">
                <a:solidFill>
                  <a:srgbClr val="595454"/>
                </a:solidFill>
                <a:effectLst/>
              </a:rPr>
              <a:t>Relevant Metadata (E6 Annex 1 Section 4.2.2)</a:t>
            </a:r>
          </a:p>
          <a:p>
            <a:pPr>
              <a:spcAft>
                <a:spcPts val="0"/>
              </a:spcAft>
            </a:pPr>
            <a:r>
              <a:rPr lang="en-US" b="1" i="0" dirty="0">
                <a:solidFill>
                  <a:srgbClr val="595454"/>
                </a:solidFill>
                <a:effectLst/>
              </a:rPr>
              <a:t>Slides 8-9: </a:t>
            </a:r>
            <a:r>
              <a:rPr lang="en-US" i="0" dirty="0">
                <a:solidFill>
                  <a:srgbClr val="595454"/>
                </a:solidFill>
                <a:effectLst/>
              </a:rPr>
              <a:t>Review of Data &amp; Metadata (E6 Annex 1 Section 4.2.3)</a:t>
            </a:r>
          </a:p>
          <a:p>
            <a:pPr>
              <a:spcAft>
                <a:spcPts val="0"/>
              </a:spcAft>
            </a:pPr>
            <a:r>
              <a:rPr lang="en-US" b="1" i="0" dirty="0">
                <a:solidFill>
                  <a:srgbClr val="595454"/>
                </a:solidFill>
                <a:effectLst/>
              </a:rPr>
              <a:t>Slide 10: </a:t>
            </a:r>
            <a:r>
              <a:rPr lang="en-US" i="0" dirty="0">
                <a:solidFill>
                  <a:srgbClr val="595454"/>
                </a:solidFill>
                <a:effectLst/>
              </a:rPr>
              <a:t>Data Corrections (E6 Annex 1 Section 4.2.4)</a:t>
            </a:r>
          </a:p>
          <a:p>
            <a:pPr>
              <a:spcAft>
                <a:spcPts val="0"/>
              </a:spcAft>
            </a:pPr>
            <a:r>
              <a:rPr lang="en-US" b="1" i="0" dirty="0">
                <a:solidFill>
                  <a:srgbClr val="595454"/>
                </a:solidFill>
                <a:effectLst/>
              </a:rPr>
              <a:t>Slides 11-12: </a:t>
            </a:r>
            <a:r>
              <a:rPr lang="en-US" i="0" dirty="0">
                <a:solidFill>
                  <a:srgbClr val="595454"/>
                </a:solidFill>
                <a:effectLst/>
              </a:rPr>
              <a:t>Transfer, Exchange &amp; Migration (E6 Annex 1 Section 4.2.5)</a:t>
            </a:r>
          </a:p>
          <a:p>
            <a:pPr>
              <a:spcAft>
                <a:spcPts val="0"/>
              </a:spcAft>
            </a:pPr>
            <a:r>
              <a:rPr lang="en-US" b="1" i="0" dirty="0">
                <a:solidFill>
                  <a:srgbClr val="595454"/>
                </a:solidFill>
                <a:effectLst/>
              </a:rPr>
              <a:t>Slides 13-14: </a:t>
            </a:r>
            <a:r>
              <a:rPr lang="en-US" i="0" dirty="0">
                <a:solidFill>
                  <a:srgbClr val="595454"/>
                </a:solidFill>
                <a:effectLst/>
              </a:rPr>
              <a:t>Finalization of Data Sets Prior to Analysis (E6 Annex 1 Section 4.2.6)</a:t>
            </a:r>
          </a:p>
          <a:p>
            <a:pPr>
              <a:spcAft>
                <a:spcPts val="0"/>
              </a:spcAft>
            </a:pPr>
            <a:r>
              <a:rPr lang="en-US" b="1" i="0" dirty="0">
                <a:solidFill>
                  <a:srgbClr val="595454"/>
                </a:solidFill>
                <a:effectLst/>
                <a:cs typeface="Calibri Light"/>
              </a:rPr>
              <a:t>Slide </a:t>
            </a:r>
            <a:r>
              <a:rPr lang="en-US" b="1" dirty="0">
                <a:solidFill>
                  <a:srgbClr val="595454"/>
                </a:solidFill>
                <a:cs typeface="Calibri Light"/>
              </a:rPr>
              <a:t>15</a:t>
            </a:r>
            <a:r>
              <a:rPr lang="en-US" b="1" i="0" dirty="0">
                <a:solidFill>
                  <a:srgbClr val="595454"/>
                </a:solidFill>
                <a:effectLst/>
                <a:cs typeface="Calibri Light"/>
              </a:rPr>
              <a:t>: </a:t>
            </a:r>
            <a:r>
              <a:rPr lang="en-US" i="0" dirty="0">
                <a:solidFill>
                  <a:srgbClr val="595454"/>
                </a:solidFill>
                <a:effectLst/>
                <a:cs typeface="Calibri Light"/>
              </a:rPr>
              <a:t>Data Deletion, Retention, Access</a:t>
            </a:r>
            <a:r>
              <a:rPr lang="en-US" dirty="0">
                <a:solidFill>
                  <a:srgbClr val="595454"/>
                </a:solidFill>
                <a:cs typeface="Calibri Light"/>
              </a:rPr>
              <a:t>,</a:t>
            </a:r>
            <a:r>
              <a:rPr lang="en-US" i="0" dirty="0">
                <a:solidFill>
                  <a:srgbClr val="595454"/>
                </a:solidFill>
                <a:effectLst/>
                <a:cs typeface="Calibri Light"/>
              </a:rPr>
              <a:t> </a:t>
            </a:r>
            <a:r>
              <a:rPr lang="en-US" dirty="0">
                <a:solidFill>
                  <a:srgbClr val="595454"/>
                </a:solidFill>
                <a:cs typeface="Calibri Light"/>
              </a:rPr>
              <a:t>and Destruction </a:t>
            </a:r>
            <a:r>
              <a:rPr lang="en-US" i="0" dirty="0">
                <a:solidFill>
                  <a:srgbClr val="595454"/>
                </a:solidFill>
                <a:effectLst/>
                <a:cs typeface="Calibri Light"/>
              </a:rPr>
              <a:t>(E6 Annex 1 Section 4.2.7 &amp; 4.2.8)</a:t>
            </a:r>
          </a:p>
          <a:p>
            <a:pPr>
              <a:spcAft>
                <a:spcPts val="0"/>
              </a:spcAft>
            </a:pPr>
            <a:r>
              <a:rPr lang="en-US" b="1" dirty="0">
                <a:solidFill>
                  <a:srgbClr val="595454"/>
                </a:solidFill>
                <a:cs typeface="Calibri Light"/>
              </a:rPr>
              <a:t>Slides 16-17: </a:t>
            </a:r>
            <a:r>
              <a:rPr lang="en-US" dirty="0">
                <a:solidFill>
                  <a:srgbClr val="595454"/>
                </a:solidFill>
                <a:cs typeface="Calibri Light"/>
              </a:rPr>
              <a:t>Glossary of Terms</a:t>
            </a:r>
            <a:endParaRPr lang="en-US" i="0" dirty="0">
              <a:solidFill>
                <a:srgbClr val="595454"/>
              </a:solidFill>
              <a:effectLst/>
              <a:cs typeface="Calibri Light"/>
            </a:endParaRPr>
          </a:p>
          <a:p>
            <a:pPr marL="0" indent="0" algn="l">
              <a:spcAft>
                <a:spcPts val="0"/>
              </a:spcAft>
              <a:buNone/>
            </a:pPr>
            <a:endParaRPr lang="en-US" b="1" i="0" dirty="0">
              <a:solidFill>
                <a:srgbClr val="595454"/>
              </a:solidFill>
              <a:effectLst/>
            </a:endParaRPr>
          </a:p>
          <a:p>
            <a:pPr marL="0" indent="0" algn="l">
              <a:spcAft>
                <a:spcPts val="0"/>
              </a:spcAft>
              <a:buNone/>
            </a:pPr>
            <a:r>
              <a:rPr lang="en-US" b="1" i="0" dirty="0">
                <a:solidFill>
                  <a:srgbClr val="595454"/>
                </a:solidFill>
                <a:effectLst/>
              </a:rPr>
              <a:t>Key Considerations and Takeaways:</a:t>
            </a:r>
          </a:p>
          <a:p>
            <a:pPr algn="l">
              <a:spcAft>
                <a:spcPts val="0"/>
              </a:spcAft>
              <a:buFont typeface="Arial" panose="020B0604020202020204" pitchFamily="34" charset="0"/>
              <a:buChar char="•"/>
            </a:pPr>
            <a:r>
              <a:rPr lang="en-US" b="0" i="0" dirty="0">
                <a:solidFill>
                  <a:srgbClr val="595454"/>
                </a:solidFill>
                <a:effectLst/>
              </a:rPr>
              <a:t>Ensure electronic systems are fit for purpose and capture required data.</a:t>
            </a:r>
          </a:p>
          <a:p>
            <a:pPr algn="l">
              <a:spcAft>
                <a:spcPts val="0"/>
              </a:spcAft>
              <a:buFont typeface="Arial" panose="020B0604020202020204" pitchFamily="34" charset="0"/>
              <a:buChar char="•"/>
            </a:pPr>
            <a:r>
              <a:rPr lang="en-US" b="0" i="0" dirty="0">
                <a:solidFill>
                  <a:srgbClr val="595454"/>
                </a:solidFill>
                <a:effectLst/>
              </a:rPr>
              <a:t>Implement strong data governance processes.</a:t>
            </a:r>
          </a:p>
          <a:p>
            <a:pPr algn="l">
              <a:spcAft>
                <a:spcPts val="0"/>
              </a:spcAft>
              <a:buFont typeface="Arial" panose="020B0604020202020204" pitchFamily="34" charset="0"/>
              <a:buChar char="•"/>
            </a:pPr>
            <a:r>
              <a:rPr lang="en-US" b="0" i="0" dirty="0">
                <a:solidFill>
                  <a:srgbClr val="595454"/>
                </a:solidFill>
                <a:effectLst/>
              </a:rPr>
              <a:t>Conduct regular reviews and validation checks to maintain data integrity.</a:t>
            </a:r>
          </a:p>
          <a:p>
            <a:pPr>
              <a:spcAft>
                <a:spcPts val="0"/>
              </a:spcAft>
            </a:pPr>
            <a:endParaRPr lang="en-US" dirty="0"/>
          </a:p>
        </p:txBody>
      </p:sp>
      <p:sp>
        <p:nvSpPr>
          <p:cNvPr id="4" name="Slide Number Placeholder 3">
            <a:extLst>
              <a:ext uri="{FF2B5EF4-FFF2-40B4-BE49-F238E27FC236}">
                <a16:creationId xmlns:a16="http://schemas.microsoft.com/office/drawing/2014/main" id="{7DF2A37E-84E7-2BAC-E708-72A2A848B955}"/>
              </a:ext>
            </a:extLst>
          </p:cNvPr>
          <p:cNvSpPr>
            <a:spLocks noGrp="1"/>
          </p:cNvSpPr>
          <p:nvPr>
            <p:ph type="sldNum" sz="quarter" idx="10"/>
          </p:nvPr>
        </p:nvSpPr>
        <p:spPr/>
        <p:txBody>
          <a:bodyPr/>
          <a:lstStyle/>
          <a:p>
            <a:fld id="{48F63A3B-78C7-47BE-AE5E-E10140E04643}" type="slidenum">
              <a:rPr lang="en-US" smtClean="0"/>
              <a:pPr/>
              <a:t>3</a:t>
            </a:fld>
            <a:endParaRPr lang="en-US" dirty="0"/>
          </a:p>
        </p:txBody>
      </p:sp>
      <p:sp>
        <p:nvSpPr>
          <p:cNvPr id="5" name="Title 4">
            <a:extLst>
              <a:ext uri="{FF2B5EF4-FFF2-40B4-BE49-F238E27FC236}">
                <a16:creationId xmlns:a16="http://schemas.microsoft.com/office/drawing/2014/main" id="{E189515D-480B-3F4C-4203-4A15DBEB4E66}"/>
              </a:ext>
            </a:extLst>
          </p:cNvPr>
          <p:cNvSpPr>
            <a:spLocks noGrp="1"/>
          </p:cNvSpPr>
          <p:nvPr>
            <p:ph type="title"/>
          </p:nvPr>
        </p:nvSpPr>
        <p:spPr/>
        <p:txBody>
          <a:bodyPr/>
          <a:lstStyle/>
          <a:p>
            <a:r>
              <a:rPr lang="en-US" dirty="0"/>
              <a:t>How to Navigate this Tool</a:t>
            </a:r>
          </a:p>
        </p:txBody>
      </p:sp>
    </p:spTree>
    <p:extLst>
      <p:ext uri="{BB962C8B-B14F-4D97-AF65-F5344CB8AC3E}">
        <p14:creationId xmlns:p14="http://schemas.microsoft.com/office/powerpoint/2010/main" val="2342600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86B9609E-44C8-9CC0-29BD-A2164E171DDF}"/>
              </a:ext>
            </a:extLst>
          </p:cNvPr>
          <p:cNvSpPr>
            <a:spLocks noGrp="1"/>
          </p:cNvSpPr>
          <p:nvPr>
            <p:ph idx="1"/>
          </p:nvPr>
        </p:nvSpPr>
        <p:spPr/>
        <p:txBody>
          <a:bodyPr/>
          <a:lstStyle/>
          <a:p>
            <a:pPr marL="0" indent="0">
              <a:spcAft>
                <a:spcPts val="1200"/>
              </a:spcAft>
              <a:buClr>
                <a:schemeClr val="bg1"/>
              </a:buClr>
              <a:buNone/>
            </a:pPr>
            <a:r>
              <a:rPr lang="en-US" b="1" dirty="0"/>
              <a:t>What does ICH E6 say:</a:t>
            </a:r>
          </a:p>
          <a:p>
            <a:pPr marL="0" indent="0">
              <a:spcAft>
                <a:spcPts val="1200"/>
              </a:spcAft>
              <a:buClr>
                <a:schemeClr val="bg1"/>
              </a:buClr>
              <a:buNone/>
            </a:pPr>
            <a:r>
              <a:rPr lang="en-US" dirty="0"/>
              <a:t>“When data captured on paper or in an electronic health record are manually transcribed into a computerised system (e.g., data acquisition tool), the need for and the extent of data verification should take the criticality of the data into account. </a:t>
            </a:r>
          </a:p>
          <a:p>
            <a:pPr marL="0" indent="0">
              <a:spcAft>
                <a:spcPts val="1200"/>
              </a:spcAft>
              <a:buClr>
                <a:schemeClr val="bg1"/>
              </a:buClr>
              <a:buNone/>
            </a:pPr>
            <a:r>
              <a:rPr lang="en-US" dirty="0"/>
              <a:t>Acquired data from any source, including data directly captured in a computerised system (e.g., data acquisition tool), should be accompanied by relevant metadata. </a:t>
            </a:r>
          </a:p>
          <a:p>
            <a:pPr marL="0" indent="0">
              <a:spcAft>
                <a:spcPts val="1200"/>
              </a:spcAft>
              <a:buClr>
                <a:schemeClr val="bg1"/>
              </a:buClr>
              <a:buNone/>
            </a:pPr>
            <a:r>
              <a:rPr lang="en-US" dirty="0"/>
              <a:t>At the point of data capture, automated data validation checks to raise data queries should be considered as required based on risk, and their implementation should be controlled and documented.”</a:t>
            </a:r>
            <a:endParaRPr lang="en-GB" dirty="0"/>
          </a:p>
          <a:p>
            <a:pPr>
              <a:spcAft>
                <a:spcPts val="1200"/>
              </a:spcAft>
            </a:pPr>
            <a:endParaRPr lang="en-US" sz="1800" dirty="0"/>
          </a:p>
        </p:txBody>
      </p:sp>
      <p:sp>
        <p:nvSpPr>
          <p:cNvPr id="25" name="Slide Number Placeholder 24">
            <a:extLst>
              <a:ext uri="{FF2B5EF4-FFF2-40B4-BE49-F238E27FC236}">
                <a16:creationId xmlns:a16="http://schemas.microsoft.com/office/drawing/2014/main" id="{92DFAE65-1058-908F-4EA1-6FC88B1E377C}"/>
              </a:ext>
            </a:extLst>
          </p:cNvPr>
          <p:cNvSpPr>
            <a:spLocks noGrp="1"/>
          </p:cNvSpPr>
          <p:nvPr>
            <p:ph type="sldNum" sz="quarter" idx="10"/>
          </p:nvPr>
        </p:nvSpPr>
        <p:spPr/>
        <p:txBody>
          <a:bodyPr/>
          <a:lstStyle/>
          <a:p>
            <a:fld id="{48F63A3B-78C7-47BE-AE5E-E10140E04643}" type="slidenum">
              <a:rPr lang="en-US" smtClean="0"/>
              <a:pPr/>
              <a:t>4</a:t>
            </a:fld>
            <a:endParaRPr lang="en-US" dirty="0"/>
          </a:p>
        </p:txBody>
      </p:sp>
      <p:sp>
        <p:nvSpPr>
          <p:cNvPr id="4" name="Title 3">
            <a:extLst>
              <a:ext uri="{FF2B5EF4-FFF2-40B4-BE49-F238E27FC236}">
                <a16:creationId xmlns:a16="http://schemas.microsoft.com/office/drawing/2014/main" id="{2F43886A-C9FD-4C15-A9D5-6A3E29F414A2}"/>
              </a:ext>
            </a:extLst>
          </p:cNvPr>
          <p:cNvSpPr>
            <a:spLocks noGrp="1"/>
          </p:cNvSpPr>
          <p:nvPr>
            <p:ph type="title"/>
          </p:nvPr>
        </p:nvSpPr>
        <p:spPr/>
        <p:txBody>
          <a:bodyPr/>
          <a:lstStyle/>
          <a:p>
            <a:r>
              <a:rPr lang="en-US" dirty="0"/>
              <a:t>Data Capture (ICH E6(R3): Section 4.2.1)</a:t>
            </a:r>
          </a:p>
        </p:txBody>
      </p:sp>
    </p:spTree>
    <p:extLst>
      <p:ext uri="{BB962C8B-B14F-4D97-AF65-F5344CB8AC3E}">
        <p14:creationId xmlns:p14="http://schemas.microsoft.com/office/powerpoint/2010/main" val="2517637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2D8A1FB-2A41-F106-8C65-337A22BAF363}"/>
            </a:ext>
          </a:extLst>
        </p:cNvPr>
        <p:cNvGrpSpPr/>
        <p:nvPr/>
      </p:nvGrpSpPr>
      <p:grpSpPr>
        <a:xfrm>
          <a:off x="0" y="0"/>
          <a:ext cx="0" cy="0"/>
          <a:chOff x="0" y="0"/>
          <a:chExt cx="0" cy="0"/>
        </a:xfrm>
      </p:grpSpPr>
      <p:sp>
        <p:nvSpPr>
          <p:cNvPr id="27" name="Content Placeholder 26">
            <a:extLst>
              <a:ext uri="{FF2B5EF4-FFF2-40B4-BE49-F238E27FC236}">
                <a16:creationId xmlns:a16="http://schemas.microsoft.com/office/drawing/2014/main" id="{9E0727AD-9293-4C38-F1A3-31743EA1A89B}"/>
              </a:ext>
            </a:extLst>
          </p:cNvPr>
          <p:cNvSpPr>
            <a:spLocks noGrp="1"/>
          </p:cNvSpPr>
          <p:nvPr>
            <p:ph idx="1"/>
          </p:nvPr>
        </p:nvSpPr>
        <p:spPr>
          <a:xfrm>
            <a:off x="782169" y="1977174"/>
            <a:ext cx="3286973" cy="3777241"/>
          </a:xfrm>
        </p:spPr>
        <p:txBody>
          <a:bodyPr lIns="0" tIns="0" rIns="0" bIns="0" anchor="t">
            <a:noAutofit/>
          </a:bodyPr>
          <a:lstStyle/>
          <a:p>
            <a:pPr marL="0" indent="0" algn="ctr">
              <a:spcAft>
                <a:spcPts val="600"/>
              </a:spcAft>
              <a:buNone/>
            </a:pPr>
            <a:r>
              <a:rPr lang="en-US" sz="1800" b="1" dirty="0">
                <a:solidFill>
                  <a:schemeClr val="tx1"/>
                </a:solidFill>
              </a:rPr>
              <a:t>Data Governance</a:t>
            </a:r>
          </a:p>
          <a:p>
            <a:pPr marL="0" indent="0">
              <a:spcAft>
                <a:spcPts val="600"/>
              </a:spcAft>
              <a:buNone/>
            </a:pPr>
            <a:r>
              <a:rPr lang="en-US" sz="1400" dirty="0">
                <a:solidFill>
                  <a:schemeClr val="tx1"/>
                </a:solidFill>
              </a:rPr>
              <a:t>Strong governance processes ensure the ability to identify user access for:</a:t>
            </a:r>
          </a:p>
          <a:p>
            <a:pPr marL="742950" lvl="1" indent="-285750">
              <a:spcAft>
                <a:spcPts val="600"/>
              </a:spcAft>
              <a:buFont typeface="Arial" panose="020B0604020202020204" pitchFamily="34" charset="0"/>
              <a:buChar char="•"/>
            </a:pPr>
            <a:r>
              <a:rPr lang="en-US" sz="1400" dirty="0">
                <a:solidFill>
                  <a:schemeClr val="tx1"/>
                </a:solidFill>
              </a:rPr>
              <a:t>Data creation,</a:t>
            </a:r>
          </a:p>
          <a:p>
            <a:pPr marL="742950" lvl="1" indent="-285750">
              <a:spcAft>
                <a:spcPts val="600"/>
              </a:spcAft>
              <a:buFont typeface="Arial" panose="020B0604020202020204" pitchFamily="34" charset="0"/>
              <a:buChar char="•"/>
            </a:pPr>
            <a:r>
              <a:rPr lang="en-US" sz="1400" dirty="0">
                <a:solidFill>
                  <a:schemeClr val="tx1"/>
                </a:solidFill>
              </a:rPr>
              <a:t>Data access,</a:t>
            </a:r>
          </a:p>
          <a:p>
            <a:pPr marL="742950" lvl="1" indent="-285750">
              <a:spcAft>
                <a:spcPts val="600"/>
              </a:spcAft>
              <a:buFont typeface="Arial" panose="020B0604020202020204" pitchFamily="34" charset="0"/>
              <a:buChar char="•"/>
            </a:pPr>
            <a:r>
              <a:rPr lang="en-US" sz="1400" dirty="0">
                <a:solidFill>
                  <a:schemeClr val="tx1"/>
                </a:solidFill>
              </a:rPr>
              <a:t>Data modification, and</a:t>
            </a:r>
          </a:p>
          <a:p>
            <a:pPr marL="742950" lvl="1" indent="-285750">
              <a:spcAft>
                <a:spcPts val="600"/>
              </a:spcAft>
              <a:buFont typeface="Arial" panose="020B0604020202020204" pitchFamily="34" charset="0"/>
              <a:buChar char="•"/>
            </a:pPr>
            <a:r>
              <a:rPr lang="en-US" sz="1400" dirty="0">
                <a:solidFill>
                  <a:schemeClr val="tx1"/>
                </a:solidFill>
              </a:rPr>
              <a:t>Data review/reporting</a:t>
            </a:r>
          </a:p>
          <a:p>
            <a:pPr marL="0" indent="0">
              <a:spcAft>
                <a:spcPts val="600"/>
              </a:spcAft>
              <a:buNone/>
            </a:pPr>
            <a:r>
              <a:rPr lang="en-US" sz="1400" dirty="0">
                <a:solidFill>
                  <a:schemeClr val="tx1"/>
                </a:solidFill>
              </a:rPr>
              <a:t>This includes workflows to create, modify and delete Users within relevant systems, and their associated Roles.</a:t>
            </a:r>
          </a:p>
          <a:p>
            <a:pPr marL="0" indent="0">
              <a:spcAft>
                <a:spcPts val="600"/>
              </a:spcAft>
              <a:buNone/>
            </a:pPr>
            <a:r>
              <a:rPr lang="en-US" sz="1400" dirty="0">
                <a:solidFill>
                  <a:schemeClr val="tx1"/>
                </a:solidFill>
              </a:rPr>
              <a:t>Access and retention of audit trails ensure traceability across the entire data lifecycle regardless of point of origin.</a:t>
            </a:r>
          </a:p>
          <a:p>
            <a:pPr marL="342900" indent="-342900">
              <a:spcAft>
                <a:spcPts val="600"/>
              </a:spcAft>
              <a:buClr>
                <a:schemeClr val="bg1"/>
              </a:buClr>
              <a:buFont typeface="+mj-lt"/>
              <a:buAutoNum type="alphaLcParenR"/>
            </a:pPr>
            <a:endParaRPr lang="en-US" sz="1400" dirty="0"/>
          </a:p>
        </p:txBody>
      </p:sp>
      <p:sp>
        <p:nvSpPr>
          <p:cNvPr id="11" name="Content Placeholder 10">
            <a:extLst>
              <a:ext uri="{FF2B5EF4-FFF2-40B4-BE49-F238E27FC236}">
                <a16:creationId xmlns:a16="http://schemas.microsoft.com/office/drawing/2014/main" id="{B8727C6B-C91D-E5C3-C903-1C0777A53E10}"/>
              </a:ext>
            </a:extLst>
          </p:cNvPr>
          <p:cNvSpPr>
            <a:spLocks noGrp="1"/>
          </p:cNvSpPr>
          <p:nvPr>
            <p:ph idx="13"/>
          </p:nvPr>
        </p:nvSpPr>
        <p:spPr>
          <a:xfrm>
            <a:off x="4519748" y="1977173"/>
            <a:ext cx="3286973" cy="3538527"/>
          </a:xfrm>
        </p:spPr>
        <p:txBody>
          <a:bodyPr tIns="0" rIns="0" bIns="0" anchor="t">
            <a:noAutofit/>
          </a:bodyPr>
          <a:lstStyle/>
          <a:p>
            <a:pPr marL="0" indent="0" algn="ctr">
              <a:spcAft>
                <a:spcPts val="600"/>
              </a:spcAft>
              <a:buNone/>
            </a:pPr>
            <a:r>
              <a:rPr lang="en-US" sz="1800" b="1" dirty="0"/>
              <a:t>Data Sources</a:t>
            </a:r>
          </a:p>
          <a:p>
            <a:pPr marL="0" indent="0" algn="l">
              <a:spcAft>
                <a:spcPts val="600"/>
              </a:spcAft>
              <a:buNone/>
            </a:pPr>
            <a:r>
              <a:rPr lang="en-US" sz="1400" dirty="0"/>
              <a:t>Decentralized clinical trials brought many new sources of data. Ensuring processes bridge the gap between these point solutions is key:</a:t>
            </a:r>
          </a:p>
          <a:p>
            <a:pPr marL="285750" indent="-285750" algn="l">
              <a:spcAft>
                <a:spcPts val="600"/>
              </a:spcAft>
              <a:buFont typeface="Arial" panose="020B0604020202020204" pitchFamily="34" charset="0"/>
              <a:buChar char="•"/>
            </a:pPr>
            <a:r>
              <a:rPr lang="en-US" sz="1400" dirty="0"/>
              <a:t>Does all data have defined associated metadata?</a:t>
            </a:r>
          </a:p>
          <a:p>
            <a:pPr marL="285750" indent="-285750" algn="l">
              <a:spcAft>
                <a:spcPts val="600"/>
              </a:spcAft>
              <a:buFont typeface="Arial" panose="020B0604020202020204" pitchFamily="34" charset="0"/>
              <a:buChar char="•"/>
            </a:pPr>
            <a:r>
              <a:rPr lang="en-US" sz="1400" dirty="0"/>
              <a:t>Can you trace user input from source to completion with accuracy?</a:t>
            </a:r>
          </a:p>
          <a:p>
            <a:pPr marL="285750" indent="-285750" algn="l">
              <a:spcAft>
                <a:spcPts val="600"/>
              </a:spcAft>
              <a:buFont typeface="Arial" panose="020B0604020202020204" pitchFamily="34" charset="0"/>
              <a:buChar char="•"/>
            </a:pPr>
            <a:r>
              <a:rPr lang="en-US" sz="1400" dirty="0"/>
              <a:t>Is system access managed to ensure User Rights/Roles across the life of a company’s studies?</a:t>
            </a:r>
          </a:p>
          <a:p>
            <a:pPr marL="285750" indent="-285750" algn="l">
              <a:spcAft>
                <a:spcPts val="600"/>
              </a:spcAft>
              <a:buFont typeface="Arial" panose="020B0604020202020204" pitchFamily="34" charset="0"/>
              <a:buChar char="•"/>
            </a:pPr>
            <a:r>
              <a:rPr lang="en-US" sz="1400" dirty="0"/>
              <a:t>What are the back-up and recovery plans that can be put in place?</a:t>
            </a:r>
          </a:p>
          <a:p>
            <a:pPr>
              <a:spcAft>
                <a:spcPts val="600"/>
              </a:spcAft>
            </a:pPr>
            <a:endParaRPr lang="en-US" sz="1400" dirty="0"/>
          </a:p>
        </p:txBody>
      </p:sp>
      <p:sp>
        <p:nvSpPr>
          <p:cNvPr id="12" name="Content Placeholder 11">
            <a:extLst>
              <a:ext uri="{FF2B5EF4-FFF2-40B4-BE49-F238E27FC236}">
                <a16:creationId xmlns:a16="http://schemas.microsoft.com/office/drawing/2014/main" id="{546A5EF7-CB21-DCA9-595A-F2B88A9411DA}"/>
              </a:ext>
            </a:extLst>
          </p:cNvPr>
          <p:cNvSpPr>
            <a:spLocks noGrp="1"/>
          </p:cNvSpPr>
          <p:nvPr>
            <p:ph idx="14"/>
          </p:nvPr>
        </p:nvSpPr>
        <p:spPr>
          <a:xfrm>
            <a:off x="8257327" y="1977173"/>
            <a:ext cx="3286973" cy="3777242"/>
          </a:xfrm>
        </p:spPr>
        <p:txBody>
          <a:bodyPr tIns="0" rIns="0" bIns="0" anchor="t">
            <a:noAutofit/>
          </a:bodyPr>
          <a:lstStyle/>
          <a:p>
            <a:pPr marL="0" indent="0" algn="ctr">
              <a:spcAft>
                <a:spcPts val="600"/>
              </a:spcAft>
              <a:buNone/>
            </a:pPr>
            <a:r>
              <a:rPr lang="en-US" sz="1800" b="1" dirty="0"/>
              <a:t>Data Validation</a:t>
            </a:r>
          </a:p>
          <a:p>
            <a:pPr marL="0" indent="0" algn="l">
              <a:spcAft>
                <a:spcPts val="600"/>
              </a:spcAft>
              <a:buNone/>
            </a:pPr>
            <a:r>
              <a:rPr lang="en-US" sz="1400" dirty="0"/>
              <a:t>Evaluate the risks associated with integrated data to ensure planning for the necessary validation checks to protect data. Factors to consider include:</a:t>
            </a:r>
          </a:p>
          <a:p>
            <a:pPr marL="742950" lvl="1" indent="-285750">
              <a:spcAft>
                <a:spcPts val="600"/>
              </a:spcAft>
              <a:buFont typeface="Arial" panose="020B0604020202020204" pitchFamily="34" charset="0"/>
              <a:buChar char="•"/>
            </a:pPr>
            <a:r>
              <a:rPr lang="en-US" sz="1400" dirty="0"/>
              <a:t>Data that impacts safety or efficacy endpoints,</a:t>
            </a:r>
          </a:p>
          <a:p>
            <a:pPr marL="742950" lvl="1" indent="-285750">
              <a:spcAft>
                <a:spcPts val="600"/>
              </a:spcAft>
              <a:buFont typeface="Arial" panose="020B0604020202020204" pitchFamily="34" charset="0"/>
              <a:buChar char="•"/>
            </a:pPr>
            <a:r>
              <a:rPr lang="en-US" sz="1400" dirty="0"/>
              <a:t>Data with potential to break the trial blind </a:t>
            </a:r>
          </a:p>
          <a:p>
            <a:pPr marL="742950" lvl="1" indent="-285750">
              <a:spcAft>
                <a:spcPts val="600"/>
              </a:spcAft>
              <a:buFont typeface="Arial" panose="020B0604020202020204" pitchFamily="34" charset="0"/>
              <a:buChar char="•"/>
            </a:pPr>
            <a:r>
              <a:rPr lang="en-US" sz="1400" dirty="0"/>
              <a:t>Potential for personal data/protected health information</a:t>
            </a:r>
          </a:p>
          <a:p>
            <a:pPr>
              <a:spcAft>
                <a:spcPts val="600"/>
              </a:spcAft>
            </a:pPr>
            <a:endParaRPr lang="en-US" sz="1400" dirty="0"/>
          </a:p>
        </p:txBody>
      </p:sp>
      <p:sp>
        <p:nvSpPr>
          <p:cNvPr id="25" name="Slide Number Placeholder 24">
            <a:extLst>
              <a:ext uri="{FF2B5EF4-FFF2-40B4-BE49-F238E27FC236}">
                <a16:creationId xmlns:a16="http://schemas.microsoft.com/office/drawing/2014/main" id="{546A754C-2EC7-F614-31C2-797CDDF69D79}"/>
              </a:ext>
            </a:extLst>
          </p:cNvPr>
          <p:cNvSpPr>
            <a:spLocks noGrp="1"/>
          </p:cNvSpPr>
          <p:nvPr>
            <p:ph type="sldNum" sz="quarter" idx="15"/>
          </p:nvPr>
        </p:nvSpPr>
        <p:spPr/>
        <p:txBody>
          <a:bodyPr/>
          <a:lstStyle/>
          <a:p>
            <a:fld id="{48F63A3B-78C7-47BE-AE5E-E10140E04643}" type="slidenum">
              <a:rPr lang="en-US" smtClean="0"/>
              <a:pPr/>
              <a:t>5</a:t>
            </a:fld>
            <a:endParaRPr lang="en-US" dirty="0"/>
          </a:p>
        </p:txBody>
      </p:sp>
      <p:sp>
        <p:nvSpPr>
          <p:cNvPr id="13" name="Text Placeholder 12">
            <a:extLst>
              <a:ext uri="{FF2B5EF4-FFF2-40B4-BE49-F238E27FC236}">
                <a16:creationId xmlns:a16="http://schemas.microsoft.com/office/drawing/2014/main" id="{73A75688-FEF9-2601-7A28-2C72243ACC19}"/>
              </a:ext>
            </a:extLst>
          </p:cNvPr>
          <p:cNvSpPr>
            <a:spLocks noGrp="1"/>
          </p:cNvSpPr>
          <p:nvPr>
            <p:ph type="body" sz="quarter" idx="16"/>
          </p:nvPr>
        </p:nvSpPr>
        <p:spPr/>
        <p:txBody>
          <a:bodyPr/>
          <a:lstStyle/>
          <a:p>
            <a:r>
              <a:rPr lang="en-US" dirty="0"/>
              <a:t>Additional Considerations for Data Capture</a:t>
            </a:r>
          </a:p>
        </p:txBody>
      </p:sp>
      <p:sp>
        <p:nvSpPr>
          <p:cNvPr id="4" name="Title 3">
            <a:extLst>
              <a:ext uri="{FF2B5EF4-FFF2-40B4-BE49-F238E27FC236}">
                <a16:creationId xmlns:a16="http://schemas.microsoft.com/office/drawing/2014/main" id="{921A1315-0118-A75C-0901-61425FE00EB2}"/>
              </a:ext>
            </a:extLst>
          </p:cNvPr>
          <p:cNvSpPr>
            <a:spLocks noGrp="1"/>
          </p:cNvSpPr>
          <p:nvPr>
            <p:ph type="title"/>
          </p:nvPr>
        </p:nvSpPr>
        <p:spPr/>
        <p:txBody>
          <a:bodyPr/>
          <a:lstStyle/>
          <a:p>
            <a:r>
              <a:rPr lang="en-US" dirty="0"/>
              <a:t>Data Capture (ICH E6(R3): Section 4.2.1)</a:t>
            </a:r>
          </a:p>
        </p:txBody>
      </p:sp>
      <p:pic>
        <p:nvPicPr>
          <p:cNvPr id="15" name="Graphic 14" descr="Research outline">
            <a:extLst>
              <a:ext uri="{FF2B5EF4-FFF2-40B4-BE49-F238E27FC236}">
                <a16:creationId xmlns:a16="http://schemas.microsoft.com/office/drawing/2014/main" id="{2B95F52D-B842-AE1E-DF93-DE3B307203E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443613" y="1160292"/>
            <a:ext cx="914400" cy="914400"/>
          </a:xfrm>
          <a:prstGeom prst="rect">
            <a:avLst/>
          </a:prstGeom>
        </p:spPr>
      </p:pic>
      <p:pic>
        <p:nvPicPr>
          <p:cNvPr id="18" name="Graphic 17" descr="Venn diagram with solid fill">
            <a:extLst>
              <a:ext uri="{FF2B5EF4-FFF2-40B4-BE49-F238E27FC236}">
                <a16:creationId xmlns:a16="http://schemas.microsoft.com/office/drawing/2014/main" id="{1A165ED0-88A6-291B-64BD-832BD7E0BB3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968456" y="1160292"/>
            <a:ext cx="914400" cy="914400"/>
          </a:xfrm>
          <a:prstGeom prst="rect">
            <a:avLst/>
          </a:prstGeom>
        </p:spPr>
      </p:pic>
      <p:pic>
        <p:nvPicPr>
          <p:cNvPr id="21" name="Graphic 20" descr="Database outline">
            <a:extLst>
              <a:ext uri="{FF2B5EF4-FFF2-40B4-BE49-F238E27FC236}">
                <a16:creationId xmlns:a16="http://schemas.microsoft.com/office/drawing/2014/main" id="{87396C19-4A64-F895-5D51-89D3AA29778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705299" y="1160292"/>
            <a:ext cx="914400" cy="914400"/>
          </a:xfrm>
          <a:prstGeom prst="rect">
            <a:avLst/>
          </a:prstGeom>
        </p:spPr>
      </p:pic>
    </p:spTree>
    <p:extLst>
      <p:ext uri="{BB962C8B-B14F-4D97-AF65-F5344CB8AC3E}">
        <p14:creationId xmlns:p14="http://schemas.microsoft.com/office/powerpoint/2010/main" val="835925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Content Placeholder 26">
            <a:extLst>
              <a:ext uri="{FF2B5EF4-FFF2-40B4-BE49-F238E27FC236}">
                <a16:creationId xmlns:a16="http://schemas.microsoft.com/office/drawing/2014/main" id="{310E75B8-E65A-03DA-15D3-4E019E8AEFA8}"/>
              </a:ext>
            </a:extLst>
          </p:cNvPr>
          <p:cNvSpPr>
            <a:spLocks noGrp="1"/>
          </p:cNvSpPr>
          <p:nvPr>
            <p:ph idx="1"/>
          </p:nvPr>
        </p:nvSpPr>
        <p:spPr/>
        <p:txBody>
          <a:bodyPr lIns="0" tIns="0" rIns="0" bIns="0" anchor="t"/>
          <a:lstStyle/>
          <a:p>
            <a:pPr marL="0" indent="0">
              <a:spcAft>
                <a:spcPts val="600"/>
              </a:spcAft>
              <a:buNone/>
            </a:pPr>
            <a:r>
              <a:rPr lang="en-US" sz="1800" b="1" dirty="0"/>
              <a:t>What does ICH E6 say:</a:t>
            </a:r>
          </a:p>
          <a:p>
            <a:pPr marL="0" indent="0">
              <a:spcAft>
                <a:spcPts val="600"/>
              </a:spcAft>
              <a:buNone/>
            </a:pPr>
            <a:r>
              <a:rPr lang="en-US" sz="1400" dirty="0"/>
              <a:t>“The approach used by the responsible party for implementing, evaluating, accessing, managing and reviewing relevant metadata associated with data of higher criticality should entail: </a:t>
            </a:r>
          </a:p>
          <a:p>
            <a:pPr marL="342900" indent="-342900">
              <a:spcAft>
                <a:spcPts val="600"/>
              </a:spcAft>
              <a:buFont typeface="+mj-lt"/>
              <a:buAutoNum type="alphaLcParenR"/>
            </a:pPr>
            <a:r>
              <a:rPr lang="en-US" sz="1400" dirty="0"/>
              <a:t>Evaluating the system for the types and content of metadata available to ensure that:</a:t>
            </a:r>
          </a:p>
          <a:p>
            <a:pPr marL="744538" lvl="1" indent="-400050">
              <a:spcAft>
                <a:spcPts val="600"/>
              </a:spcAft>
              <a:buFont typeface="+mj-lt"/>
              <a:buAutoNum type="romanLcPeriod"/>
            </a:pPr>
            <a:r>
              <a:rPr lang="en-US" sz="1400" dirty="0"/>
              <a:t>Computerised systems maintain logs of user account creation, changes to user roles and permissions and user access; </a:t>
            </a:r>
          </a:p>
          <a:p>
            <a:pPr marL="744538" lvl="1" indent="-400050">
              <a:spcAft>
                <a:spcPts val="600"/>
              </a:spcAft>
              <a:buFont typeface="+mj-lt"/>
              <a:buAutoNum type="romanLcPeriod"/>
            </a:pPr>
            <a:r>
              <a:rPr lang="en-US" sz="1400" dirty="0"/>
              <a:t>Systems are designed to permit data changes in such a way that the initial data entry and any subsequent changes or deletions are documented, including, where appropriate, the reason for the change; </a:t>
            </a:r>
          </a:p>
          <a:p>
            <a:pPr marL="744538" lvl="1" indent="-400050">
              <a:spcAft>
                <a:spcPts val="600"/>
              </a:spcAft>
              <a:buFont typeface="+mj-lt"/>
              <a:buAutoNum type="romanLcPeriod"/>
            </a:pPr>
            <a:r>
              <a:rPr lang="en-US" sz="1400" dirty="0"/>
              <a:t>Systems record and maintain workflow actions in addition to direct data entry/changes into the system. </a:t>
            </a:r>
          </a:p>
          <a:p>
            <a:pPr marL="342900" indent="-342900">
              <a:spcAft>
                <a:spcPts val="600"/>
              </a:spcAft>
              <a:buFont typeface="+mj-lt"/>
              <a:buAutoNum type="alphaLcParenR"/>
            </a:pPr>
            <a:r>
              <a:rPr lang="en-US" sz="1400" dirty="0"/>
              <a:t>Ensuring that audit trails, reports and logs are not disabled. Audit trails should not be modified except in rare circumstances (e.g., when a participant’s personal information is inadvertently included in the data) and only if a log of such action and justification is maintained; </a:t>
            </a:r>
          </a:p>
          <a:p>
            <a:pPr marL="342900" indent="-342900">
              <a:spcAft>
                <a:spcPts val="600"/>
              </a:spcAft>
              <a:buFont typeface="+mj-lt"/>
              <a:buAutoNum type="alphaLcParenR"/>
            </a:pPr>
            <a:r>
              <a:rPr lang="en-US" sz="1400" dirty="0"/>
              <a:t>Ensuring that audit trails and logs are interpretable and can support review; </a:t>
            </a:r>
          </a:p>
          <a:p>
            <a:pPr marL="342900" indent="-342900">
              <a:spcAft>
                <a:spcPts val="600"/>
              </a:spcAft>
              <a:buFont typeface="+mj-lt"/>
              <a:buAutoNum type="alphaLcParenR"/>
            </a:pPr>
            <a:r>
              <a:rPr lang="en-US" sz="1400" dirty="0"/>
              <a:t>Ensuring that the automatic capture of date and time of data entries or transfer are unambiguous (e.g., coordinated universal time (UTC)); </a:t>
            </a:r>
          </a:p>
          <a:p>
            <a:pPr marL="342900" indent="-342900">
              <a:spcAft>
                <a:spcPts val="600"/>
              </a:spcAft>
              <a:buFont typeface="+mj-lt"/>
              <a:buAutoNum type="alphaLcParenR"/>
            </a:pPr>
            <a:r>
              <a:rPr lang="en-US" sz="1400" dirty="0"/>
              <a:t>Determining which of the identified metadata require review and retention.”</a:t>
            </a:r>
            <a:endParaRPr lang="en-GB" sz="1400" dirty="0"/>
          </a:p>
          <a:p>
            <a:pPr>
              <a:spcAft>
                <a:spcPts val="600"/>
              </a:spcAft>
            </a:pPr>
            <a:endParaRPr lang="en-US" dirty="0"/>
          </a:p>
        </p:txBody>
      </p:sp>
      <p:sp>
        <p:nvSpPr>
          <p:cNvPr id="4" name="Title 3">
            <a:extLst>
              <a:ext uri="{FF2B5EF4-FFF2-40B4-BE49-F238E27FC236}">
                <a16:creationId xmlns:a16="http://schemas.microsoft.com/office/drawing/2014/main" id="{2F43886A-C9FD-4C15-A9D5-6A3E29F414A2}"/>
              </a:ext>
            </a:extLst>
          </p:cNvPr>
          <p:cNvSpPr>
            <a:spLocks noGrp="1"/>
          </p:cNvSpPr>
          <p:nvPr>
            <p:ph type="title"/>
          </p:nvPr>
        </p:nvSpPr>
        <p:spPr/>
        <p:txBody>
          <a:bodyPr anchor="ctr"/>
          <a:lstStyle/>
          <a:p>
            <a:r>
              <a:rPr lang="en-US" dirty="0"/>
              <a:t>Relevant Metadata (ICH E6(R3): Section 4.2.2)</a:t>
            </a:r>
          </a:p>
        </p:txBody>
      </p:sp>
    </p:spTree>
    <p:extLst>
      <p:ext uri="{BB962C8B-B14F-4D97-AF65-F5344CB8AC3E}">
        <p14:creationId xmlns:p14="http://schemas.microsoft.com/office/powerpoint/2010/main" val="3929093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B6BD3-AA9C-F3E3-C29F-878214CCF278}"/>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0B532213-2E4C-36F8-3CF8-4EC870FADE97}"/>
              </a:ext>
            </a:extLst>
          </p:cNvPr>
          <p:cNvSpPr/>
          <p:nvPr/>
        </p:nvSpPr>
        <p:spPr>
          <a:xfrm>
            <a:off x="6533147" y="1272999"/>
            <a:ext cx="5081004" cy="4312003"/>
          </a:xfrm>
          <a:prstGeom prst="rect">
            <a:avLst/>
          </a:prstGeom>
          <a:solidFill>
            <a:srgbClr val="FCD991"/>
          </a:solidFill>
          <a:ln>
            <a:solidFill>
              <a:srgbClr val="145E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US" sz="1600" b="1" dirty="0">
                <a:solidFill>
                  <a:schemeClr val="tx1"/>
                </a:solidFill>
              </a:rPr>
              <a:t>Consider:</a:t>
            </a:r>
          </a:p>
          <a:p>
            <a:pPr marL="285750" indent="-285750">
              <a:spcAft>
                <a:spcPts val="600"/>
              </a:spcAft>
              <a:buFont typeface="Arial" panose="020B0604020202020204" pitchFamily="34" charset="0"/>
              <a:buChar char="•"/>
            </a:pPr>
            <a:r>
              <a:rPr lang="en-US" sz="1600" dirty="0">
                <a:solidFill>
                  <a:schemeClr val="tx1"/>
                </a:solidFill>
              </a:rPr>
              <a:t>Metadata represents the building blocks upon which all clinical trial assets are formed. Controlled Terminology, individual fields on data collection forms and Study Start-up Site fields are all examples of metadata driven assets that enable the efficient re-use of data across applications.</a:t>
            </a:r>
          </a:p>
          <a:p>
            <a:pPr marL="285750" indent="-285750">
              <a:spcAft>
                <a:spcPts val="600"/>
              </a:spcAft>
              <a:buFont typeface="Arial" panose="020B0604020202020204" pitchFamily="34" charset="0"/>
              <a:buChar char="•"/>
            </a:pPr>
            <a:r>
              <a:rPr lang="en-US" sz="1600" dirty="0">
                <a:solidFill>
                  <a:schemeClr val="tx1"/>
                </a:solidFill>
              </a:rPr>
              <a:t>Metadata management applies to the pillars of Data Governance:</a:t>
            </a:r>
          </a:p>
          <a:p>
            <a:pPr marL="742950" lvl="1" indent="-285750">
              <a:spcAft>
                <a:spcPts val="600"/>
              </a:spcAft>
              <a:buFont typeface="Arial" panose="020B0604020202020204" pitchFamily="34" charset="0"/>
              <a:buChar char="•"/>
            </a:pPr>
            <a:r>
              <a:rPr lang="en-US" sz="1600" dirty="0">
                <a:solidFill>
                  <a:schemeClr val="tx1"/>
                </a:solidFill>
              </a:rPr>
              <a:t>Data Quality: ensures consistent, accurate and complete data</a:t>
            </a:r>
          </a:p>
          <a:p>
            <a:pPr marL="742950" lvl="1" indent="-285750">
              <a:spcAft>
                <a:spcPts val="600"/>
              </a:spcAft>
              <a:buFont typeface="Arial" panose="020B0604020202020204" pitchFamily="34" charset="0"/>
              <a:buChar char="•"/>
            </a:pPr>
            <a:r>
              <a:rPr lang="en-US" sz="1600" dirty="0">
                <a:solidFill>
                  <a:schemeClr val="tx1"/>
                </a:solidFill>
              </a:rPr>
              <a:t>Data Management: enables re-use of clinical assets across multiple solutions and enables precision standards management.</a:t>
            </a:r>
          </a:p>
        </p:txBody>
      </p:sp>
      <p:sp>
        <p:nvSpPr>
          <p:cNvPr id="12" name="Content Placeholder 11">
            <a:extLst>
              <a:ext uri="{FF2B5EF4-FFF2-40B4-BE49-F238E27FC236}">
                <a16:creationId xmlns:a16="http://schemas.microsoft.com/office/drawing/2014/main" id="{20EE8046-4B4D-9617-DC7C-4E4AB13B1182}"/>
              </a:ext>
            </a:extLst>
          </p:cNvPr>
          <p:cNvSpPr>
            <a:spLocks noGrp="1"/>
          </p:cNvSpPr>
          <p:nvPr>
            <p:ph idx="1"/>
          </p:nvPr>
        </p:nvSpPr>
        <p:spPr>
          <a:xfrm>
            <a:off x="762000" y="1720344"/>
            <a:ext cx="5421314" cy="3417313"/>
          </a:xfrm>
        </p:spPr>
        <p:txBody>
          <a:bodyPr anchor="ctr"/>
          <a:lstStyle/>
          <a:p>
            <a:r>
              <a:rPr lang="en-US" dirty="0"/>
              <a:t>Metadata Governance is foundational to a robust governance framework</a:t>
            </a:r>
          </a:p>
          <a:p>
            <a:r>
              <a:rPr lang="en-US" dirty="0"/>
              <a:t>Metadata evolve over time and require curation and governance to ensure continued metadata quality. Therefor the regular review, update, and deprecation of metadata is required.</a:t>
            </a:r>
            <a:r>
              <a:rPr lang="en-US" dirty="0">
                <a:effectLst/>
              </a:rPr>
              <a:t> Any change to metadata, like all other data changes, should be captured in the audit trail. No modification or deletion of audit trail data is implied.</a:t>
            </a:r>
            <a:endParaRPr lang="en-US" dirty="0"/>
          </a:p>
          <a:p>
            <a:pPr marL="742950" lvl="1" indent="-285750">
              <a:buFont typeface="Arial" panose="020B0604020202020204" pitchFamily="34" charset="0"/>
              <a:buChar char="•"/>
            </a:pPr>
            <a:r>
              <a:rPr lang="en-US" dirty="0"/>
              <a:t>A risk-based approach to focus review on metadata for critical data ensures metadata integrity.</a:t>
            </a:r>
          </a:p>
        </p:txBody>
      </p:sp>
      <p:sp>
        <p:nvSpPr>
          <p:cNvPr id="13" name="Text Placeholder 12">
            <a:extLst>
              <a:ext uri="{FF2B5EF4-FFF2-40B4-BE49-F238E27FC236}">
                <a16:creationId xmlns:a16="http://schemas.microsoft.com/office/drawing/2014/main" id="{5B29D6AB-DCBB-8F7C-90B0-737234714A13}"/>
              </a:ext>
            </a:extLst>
          </p:cNvPr>
          <p:cNvSpPr>
            <a:spLocks noGrp="1"/>
          </p:cNvSpPr>
          <p:nvPr>
            <p:ph type="body" sz="quarter" idx="13"/>
          </p:nvPr>
        </p:nvSpPr>
        <p:spPr/>
        <p:txBody>
          <a:bodyPr/>
          <a:lstStyle/>
          <a:p>
            <a:r>
              <a:rPr lang="en-US" dirty="0"/>
              <a:t>Additional Considerations for Relevant Medidata</a:t>
            </a:r>
          </a:p>
        </p:txBody>
      </p:sp>
      <p:sp>
        <p:nvSpPr>
          <p:cNvPr id="24" name="Slide Number Placeholder 23">
            <a:extLst>
              <a:ext uri="{FF2B5EF4-FFF2-40B4-BE49-F238E27FC236}">
                <a16:creationId xmlns:a16="http://schemas.microsoft.com/office/drawing/2014/main" id="{A3BE7541-E040-52C3-B64E-F43116BDB118}"/>
              </a:ext>
            </a:extLst>
          </p:cNvPr>
          <p:cNvSpPr>
            <a:spLocks noGrp="1"/>
          </p:cNvSpPr>
          <p:nvPr>
            <p:ph type="sldNum" sz="quarter" idx="14"/>
          </p:nvPr>
        </p:nvSpPr>
        <p:spPr/>
        <p:txBody>
          <a:bodyPr/>
          <a:lstStyle/>
          <a:p>
            <a:fld id="{48F63A3B-78C7-47BE-AE5E-E10140E04643}" type="slidenum">
              <a:rPr lang="en-US" smtClean="0"/>
              <a:pPr/>
              <a:t>7</a:t>
            </a:fld>
            <a:endParaRPr lang="en-US" dirty="0"/>
          </a:p>
        </p:txBody>
      </p:sp>
      <p:sp>
        <p:nvSpPr>
          <p:cNvPr id="11" name="Title 10">
            <a:extLst>
              <a:ext uri="{FF2B5EF4-FFF2-40B4-BE49-F238E27FC236}">
                <a16:creationId xmlns:a16="http://schemas.microsoft.com/office/drawing/2014/main" id="{31E049E2-BA05-BE93-9FD5-E3ED500123E2}"/>
              </a:ext>
            </a:extLst>
          </p:cNvPr>
          <p:cNvSpPr>
            <a:spLocks noGrp="1"/>
          </p:cNvSpPr>
          <p:nvPr>
            <p:ph type="title"/>
          </p:nvPr>
        </p:nvSpPr>
        <p:spPr/>
        <p:txBody>
          <a:bodyPr/>
          <a:lstStyle/>
          <a:p>
            <a:r>
              <a:rPr lang="en-US" dirty="0"/>
              <a:t>Relevant Metadata (ICH E6(R3): Section 4.2.2)</a:t>
            </a:r>
          </a:p>
        </p:txBody>
      </p:sp>
    </p:spTree>
    <p:extLst>
      <p:ext uri="{BB962C8B-B14F-4D97-AF65-F5344CB8AC3E}">
        <p14:creationId xmlns:p14="http://schemas.microsoft.com/office/powerpoint/2010/main" val="3943176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D3890632-6F1E-7421-F952-886D06DDD1F5}"/>
              </a:ext>
            </a:extLst>
          </p:cNvPr>
          <p:cNvSpPr>
            <a:spLocks noGrp="1"/>
          </p:cNvSpPr>
          <p:nvPr>
            <p:ph idx="1"/>
          </p:nvPr>
        </p:nvSpPr>
        <p:spPr>
          <a:xfrm>
            <a:off x="777240" y="1166648"/>
            <a:ext cx="10779058" cy="4776952"/>
          </a:xfrm>
        </p:spPr>
        <p:txBody>
          <a:bodyPr lIns="0" tIns="45720" rIns="91440" bIns="45720" anchor="t"/>
          <a:lstStyle/>
          <a:p>
            <a:pPr marL="0" indent="0">
              <a:spcAft>
                <a:spcPts val="1200"/>
              </a:spcAft>
              <a:buNone/>
            </a:pPr>
            <a:r>
              <a:rPr lang="en-US" b="1" dirty="0"/>
              <a:t>What does ICH E6 say:</a:t>
            </a:r>
          </a:p>
          <a:p>
            <a:pPr marL="0" indent="0">
              <a:spcAft>
                <a:spcPts val="1200"/>
              </a:spcAft>
              <a:buNone/>
            </a:pPr>
            <a:r>
              <a:rPr lang="en-US" dirty="0"/>
              <a:t>“Procedures for review of trial-specific data, audit trails and other relevant metadata should be in place. It should be a planned activity, and the extent and nature should be risk-based, adapted to the individual trial and adjusted based on experience during the trial.”</a:t>
            </a:r>
          </a:p>
          <a:p>
            <a:pPr marL="0" indent="0">
              <a:spcAft>
                <a:spcPts val="1200"/>
              </a:spcAft>
              <a:buNone/>
            </a:pPr>
            <a:r>
              <a:rPr lang="en-US" b="1" dirty="0">
                <a:cs typeface="Calibri Light"/>
              </a:rPr>
              <a:t>Metadata definition from ICH E6: </a:t>
            </a:r>
          </a:p>
          <a:p>
            <a:pPr marL="0" indent="0">
              <a:spcAft>
                <a:spcPts val="1200"/>
              </a:spcAft>
              <a:buNone/>
            </a:pPr>
            <a:r>
              <a:rPr lang="en-US" dirty="0">
                <a:cs typeface="Calibri Light"/>
              </a:rPr>
              <a:t>“The contextual information required to understand a given data element. Metadata is structured information that describes, explains or otherwise makes it easier to retrieve, use or manage data.” (ICH E6(R3) Glossary) </a:t>
            </a:r>
          </a:p>
          <a:p>
            <a:pPr>
              <a:spcAft>
                <a:spcPts val="1200"/>
              </a:spcAft>
            </a:pPr>
            <a:endParaRPr lang="en-US" dirty="0"/>
          </a:p>
          <a:p>
            <a:pPr>
              <a:spcAft>
                <a:spcPts val="1200"/>
              </a:spcAft>
            </a:pPr>
            <a:endParaRPr lang="en-US" dirty="0"/>
          </a:p>
        </p:txBody>
      </p:sp>
      <p:sp>
        <p:nvSpPr>
          <p:cNvPr id="34" name="Slide Number Placeholder 33">
            <a:extLst>
              <a:ext uri="{FF2B5EF4-FFF2-40B4-BE49-F238E27FC236}">
                <a16:creationId xmlns:a16="http://schemas.microsoft.com/office/drawing/2014/main" id="{7524F9E1-5B58-9D49-36CD-9035886D1C60}"/>
              </a:ext>
            </a:extLst>
          </p:cNvPr>
          <p:cNvSpPr>
            <a:spLocks noGrp="1"/>
          </p:cNvSpPr>
          <p:nvPr>
            <p:ph type="sldNum" sz="quarter" idx="10"/>
          </p:nvPr>
        </p:nvSpPr>
        <p:spPr/>
        <p:txBody>
          <a:bodyPr/>
          <a:lstStyle/>
          <a:p>
            <a:fld id="{48F63A3B-78C7-47BE-AE5E-E10140E04643}" type="slidenum">
              <a:rPr lang="en-US" smtClean="0"/>
              <a:pPr/>
              <a:t>8</a:t>
            </a:fld>
            <a:endParaRPr lang="en-US" dirty="0"/>
          </a:p>
        </p:txBody>
      </p:sp>
      <p:sp>
        <p:nvSpPr>
          <p:cNvPr id="6" name="Title 5">
            <a:extLst>
              <a:ext uri="{FF2B5EF4-FFF2-40B4-BE49-F238E27FC236}">
                <a16:creationId xmlns:a16="http://schemas.microsoft.com/office/drawing/2014/main" id="{3EFDBBE1-7406-7CC0-1ADF-E17AD5363EC6}"/>
              </a:ext>
            </a:extLst>
          </p:cNvPr>
          <p:cNvSpPr>
            <a:spLocks noGrp="1"/>
          </p:cNvSpPr>
          <p:nvPr>
            <p:ph type="title"/>
          </p:nvPr>
        </p:nvSpPr>
        <p:spPr/>
        <p:txBody>
          <a:bodyPr/>
          <a:lstStyle/>
          <a:p>
            <a:r>
              <a:rPr lang="en-US" dirty="0"/>
              <a:t>Review of Data &amp; Metadata (ICH E6(R3): Section 4.2.3)</a:t>
            </a:r>
          </a:p>
        </p:txBody>
      </p:sp>
    </p:spTree>
    <p:extLst>
      <p:ext uri="{BB962C8B-B14F-4D97-AF65-F5344CB8AC3E}">
        <p14:creationId xmlns:p14="http://schemas.microsoft.com/office/powerpoint/2010/main" val="327765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10A4A7-EFD6-372B-6114-E79FE53811AD}"/>
            </a:ext>
          </a:extLst>
        </p:cNvPr>
        <p:cNvGrpSpPr/>
        <p:nvPr/>
      </p:nvGrpSpPr>
      <p:grpSpPr>
        <a:xfrm>
          <a:off x="0" y="0"/>
          <a:ext cx="0" cy="0"/>
          <a:chOff x="0" y="0"/>
          <a:chExt cx="0" cy="0"/>
        </a:xfrm>
      </p:grpSpPr>
      <p:sp>
        <p:nvSpPr>
          <p:cNvPr id="34" name="Slide Number Placeholder 33">
            <a:extLst>
              <a:ext uri="{FF2B5EF4-FFF2-40B4-BE49-F238E27FC236}">
                <a16:creationId xmlns:a16="http://schemas.microsoft.com/office/drawing/2014/main" id="{821B62E7-59F6-8154-9096-CFCA3F9D1305}"/>
              </a:ext>
            </a:extLst>
          </p:cNvPr>
          <p:cNvSpPr>
            <a:spLocks noGrp="1"/>
          </p:cNvSpPr>
          <p:nvPr>
            <p:ph type="sldNum" sz="quarter" idx="14"/>
          </p:nvPr>
        </p:nvSpPr>
        <p:spPr/>
        <p:txBody>
          <a:bodyPr/>
          <a:lstStyle/>
          <a:p>
            <a:fld id="{48F63A3B-78C7-47BE-AE5E-E10140E04643}" type="slidenum">
              <a:rPr lang="en-US" smtClean="0"/>
              <a:pPr/>
              <a:t>9</a:t>
            </a:fld>
            <a:endParaRPr lang="en-US" dirty="0"/>
          </a:p>
        </p:txBody>
      </p:sp>
      <p:sp>
        <p:nvSpPr>
          <p:cNvPr id="26" name="Text Placeholder 25">
            <a:extLst>
              <a:ext uri="{FF2B5EF4-FFF2-40B4-BE49-F238E27FC236}">
                <a16:creationId xmlns:a16="http://schemas.microsoft.com/office/drawing/2014/main" id="{3624763C-31F7-D06D-08AD-60DAB9EC0BBF}"/>
              </a:ext>
            </a:extLst>
          </p:cNvPr>
          <p:cNvSpPr>
            <a:spLocks noGrp="1"/>
          </p:cNvSpPr>
          <p:nvPr>
            <p:ph type="body" sz="quarter" idx="13"/>
          </p:nvPr>
        </p:nvSpPr>
        <p:spPr/>
        <p:txBody>
          <a:bodyPr/>
          <a:lstStyle/>
          <a:p>
            <a:r>
              <a:rPr lang="en-US" dirty="0"/>
              <a:t>Additional Considerations for Review of Data and Metadata</a:t>
            </a:r>
          </a:p>
          <a:p>
            <a:endParaRPr lang="en-US" dirty="0"/>
          </a:p>
        </p:txBody>
      </p:sp>
      <p:sp>
        <p:nvSpPr>
          <p:cNvPr id="6" name="Title 5">
            <a:extLst>
              <a:ext uri="{FF2B5EF4-FFF2-40B4-BE49-F238E27FC236}">
                <a16:creationId xmlns:a16="http://schemas.microsoft.com/office/drawing/2014/main" id="{A97DC885-4848-8773-70C4-E49F4A3DA5FB}"/>
              </a:ext>
            </a:extLst>
          </p:cNvPr>
          <p:cNvSpPr>
            <a:spLocks noGrp="1"/>
          </p:cNvSpPr>
          <p:nvPr>
            <p:ph type="title"/>
          </p:nvPr>
        </p:nvSpPr>
        <p:spPr/>
        <p:txBody>
          <a:bodyPr/>
          <a:lstStyle/>
          <a:p>
            <a:r>
              <a:rPr lang="en-US" dirty="0"/>
              <a:t>Review of Data &amp; Metadata (ICH E6(R3): Section 4.2.3)</a:t>
            </a:r>
          </a:p>
        </p:txBody>
      </p:sp>
      <p:grpSp>
        <p:nvGrpSpPr>
          <p:cNvPr id="24" name="Group 23">
            <a:extLst>
              <a:ext uri="{FF2B5EF4-FFF2-40B4-BE49-F238E27FC236}">
                <a16:creationId xmlns:a16="http://schemas.microsoft.com/office/drawing/2014/main" id="{C04F6956-02C6-C198-BE20-A1EB28956E2C}"/>
              </a:ext>
            </a:extLst>
          </p:cNvPr>
          <p:cNvGrpSpPr/>
          <p:nvPr/>
        </p:nvGrpSpPr>
        <p:grpSpPr>
          <a:xfrm>
            <a:off x="1511020" y="1323888"/>
            <a:ext cx="9922083" cy="3272340"/>
            <a:chOff x="4509230" y="1326666"/>
            <a:chExt cx="9922083" cy="3272340"/>
          </a:xfrm>
        </p:grpSpPr>
        <p:sp>
          <p:nvSpPr>
            <p:cNvPr id="4" name="Freeform: Shape 3">
              <a:extLst>
                <a:ext uri="{FF2B5EF4-FFF2-40B4-BE49-F238E27FC236}">
                  <a16:creationId xmlns:a16="http://schemas.microsoft.com/office/drawing/2014/main" id="{D66D9C01-3AC1-4241-FBF0-06D208BEEC2A}"/>
                </a:ext>
              </a:extLst>
            </p:cNvPr>
            <p:cNvSpPr>
              <a:spLocks noChangeAspect="1"/>
            </p:cNvSpPr>
            <p:nvPr/>
          </p:nvSpPr>
          <p:spPr>
            <a:xfrm>
              <a:off x="8478143" y="1478563"/>
              <a:ext cx="1284098" cy="1286028"/>
            </a:xfrm>
            <a:custGeom>
              <a:avLst/>
              <a:gdLst>
                <a:gd name="connsiteX0" fmla="*/ 1303020 w 2606040"/>
                <a:gd name="connsiteY0" fmla="*/ 0 h 2606040"/>
                <a:gd name="connsiteX1" fmla="*/ 2606040 w 2606040"/>
                <a:gd name="connsiteY1" fmla="*/ 1303020 h 2606040"/>
                <a:gd name="connsiteX2" fmla="*/ 1303020 w 2606040"/>
                <a:gd name="connsiteY2" fmla="*/ 2606040 h 2606040"/>
                <a:gd name="connsiteX3" fmla="*/ 1288656 w 2606040"/>
                <a:gd name="connsiteY3" fmla="*/ 2605315 h 2606040"/>
                <a:gd name="connsiteX4" fmla="*/ 1240505 w 2606040"/>
                <a:gd name="connsiteY4" fmla="*/ 2526056 h 2606040"/>
                <a:gd name="connsiteX5" fmla="*/ 293246 w 2606040"/>
                <a:gd name="connsiteY5" fmla="*/ 1958295 h 2606040"/>
                <a:gd name="connsiteX6" fmla="*/ 174385 w 2606040"/>
                <a:gd name="connsiteY6" fmla="*/ 1952293 h 2606040"/>
                <a:gd name="connsiteX7" fmla="*/ 157268 w 2606040"/>
                <a:gd name="connsiteY7" fmla="*/ 1924117 h 2606040"/>
                <a:gd name="connsiteX8" fmla="*/ 0 w 2606040"/>
                <a:gd name="connsiteY8" fmla="*/ 1303020 h 2606040"/>
                <a:gd name="connsiteX9" fmla="*/ 1303020 w 2606040"/>
                <a:gd name="connsiteY9" fmla="*/ 0 h 260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06040" h="2606040">
                  <a:moveTo>
                    <a:pt x="1303020" y="0"/>
                  </a:moveTo>
                  <a:cubicBezTo>
                    <a:pt x="2022658" y="0"/>
                    <a:pt x="2606040" y="583382"/>
                    <a:pt x="2606040" y="1303020"/>
                  </a:cubicBezTo>
                  <a:cubicBezTo>
                    <a:pt x="2606040" y="2022658"/>
                    <a:pt x="2022658" y="2606040"/>
                    <a:pt x="1303020" y="2606040"/>
                  </a:cubicBezTo>
                  <a:lnTo>
                    <a:pt x="1288656" y="2605315"/>
                  </a:lnTo>
                  <a:lnTo>
                    <a:pt x="1240505" y="2526056"/>
                  </a:lnTo>
                  <a:cubicBezTo>
                    <a:pt x="1029759" y="2214111"/>
                    <a:pt x="687480" y="1998331"/>
                    <a:pt x="293246" y="1958295"/>
                  </a:cubicBezTo>
                  <a:lnTo>
                    <a:pt x="174385" y="1952293"/>
                  </a:lnTo>
                  <a:lnTo>
                    <a:pt x="157268" y="1924117"/>
                  </a:lnTo>
                  <a:cubicBezTo>
                    <a:pt x="56971" y="1739488"/>
                    <a:pt x="0" y="1527907"/>
                    <a:pt x="0" y="1303020"/>
                  </a:cubicBezTo>
                  <a:cubicBezTo>
                    <a:pt x="0" y="583382"/>
                    <a:pt x="583382" y="0"/>
                    <a:pt x="130302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noAutofit/>
            </a:bodyPr>
            <a:lstStyle/>
            <a:p>
              <a:pPr algn="l"/>
              <a:endParaRPr lang="en-US" sz="1100" dirty="0"/>
            </a:p>
          </p:txBody>
        </p:sp>
        <p:sp>
          <p:nvSpPr>
            <p:cNvPr id="5" name="Freeform: Shape 4">
              <a:extLst>
                <a:ext uri="{FF2B5EF4-FFF2-40B4-BE49-F238E27FC236}">
                  <a16:creationId xmlns:a16="http://schemas.microsoft.com/office/drawing/2014/main" id="{8983FD8D-1A2B-8308-BC0E-177BFDCB2643}"/>
                </a:ext>
              </a:extLst>
            </p:cNvPr>
            <p:cNvSpPr>
              <a:spLocks noChangeAspect="1"/>
            </p:cNvSpPr>
            <p:nvPr/>
          </p:nvSpPr>
          <p:spPr>
            <a:xfrm rot="14382247">
              <a:off x="7910108" y="2480356"/>
              <a:ext cx="1286028" cy="1284098"/>
            </a:xfrm>
            <a:custGeom>
              <a:avLst/>
              <a:gdLst>
                <a:gd name="connsiteX0" fmla="*/ 1303020 w 2606040"/>
                <a:gd name="connsiteY0" fmla="*/ 0 h 2606040"/>
                <a:gd name="connsiteX1" fmla="*/ 2606040 w 2606040"/>
                <a:gd name="connsiteY1" fmla="*/ 1303020 h 2606040"/>
                <a:gd name="connsiteX2" fmla="*/ 1303020 w 2606040"/>
                <a:gd name="connsiteY2" fmla="*/ 2606040 h 2606040"/>
                <a:gd name="connsiteX3" fmla="*/ 1288656 w 2606040"/>
                <a:gd name="connsiteY3" fmla="*/ 2605315 h 2606040"/>
                <a:gd name="connsiteX4" fmla="*/ 1240505 w 2606040"/>
                <a:gd name="connsiteY4" fmla="*/ 2526056 h 2606040"/>
                <a:gd name="connsiteX5" fmla="*/ 293246 w 2606040"/>
                <a:gd name="connsiteY5" fmla="*/ 1958295 h 2606040"/>
                <a:gd name="connsiteX6" fmla="*/ 174385 w 2606040"/>
                <a:gd name="connsiteY6" fmla="*/ 1952293 h 2606040"/>
                <a:gd name="connsiteX7" fmla="*/ 157268 w 2606040"/>
                <a:gd name="connsiteY7" fmla="*/ 1924117 h 2606040"/>
                <a:gd name="connsiteX8" fmla="*/ 0 w 2606040"/>
                <a:gd name="connsiteY8" fmla="*/ 1303020 h 2606040"/>
                <a:gd name="connsiteX9" fmla="*/ 1303020 w 2606040"/>
                <a:gd name="connsiteY9" fmla="*/ 0 h 260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06040" h="2606040">
                  <a:moveTo>
                    <a:pt x="1303020" y="0"/>
                  </a:moveTo>
                  <a:cubicBezTo>
                    <a:pt x="2022658" y="0"/>
                    <a:pt x="2606040" y="583382"/>
                    <a:pt x="2606040" y="1303020"/>
                  </a:cubicBezTo>
                  <a:cubicBezTo>
                    <a:pt x="2606040" y="2022658"/>
                    <a:pt x="2022658" y="2606040"/>
                    <a:pt x="1303020" y="2606040"/>
                  </a:cubicBezTo>
                  <a:lnTo>
                    <a:pt x="1288656" y="2605315"/>
                  </a:lnTo>
                  <a:lnTo>
                    <a:pt x="1240505" y="2526056"/>
                  </a:lnTo>
                  <a:cubicBezTo>
                    <a:pt x="1029759" y="2214111"/>
                    <a:pt x="687480" y="1998331"/>
                    <a:pt x="293246" y="1958295"/>
                  </a:cubicBezTo>
                  <a:lnTo>
                    <a:pt x="174385" y="1952293"/>
                  </a:lnTo>
                  <a:lnTo>
                    <a:pt x="157268" y="1924117"/>
                  </a:lnTo>
                  <a:cubicBezTo>
                    <a:pt x="56971" y="1739488"/>
                    <a:pt x="0" y="1527907"/>
                    <a:pt x="0" y="1303020"/>
                  </a:cubicBezTo>
                  <a:cubicBezTo>
                    <a:pt x="0" y="583382"/>
                    <a:pt x="583382" y="0"/>
                    <a:pt x="130302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noAutofit/>
            </a:bodyPr>
            <a:lstStyle/>
            <a:p>
              <a:pPr algn="l"/>
              <a:endParaRPr lang="en-US" sz="1100" dirty="0"/>
            </a:p>
          </p:txBody>
        </p:sp>
        <p:sp>
          <p:nvSpPr>
            <p:cNvPr id="8" name="Freeform: Shape 7">
              <a:extLst>
                <a:ext uri="{FF2B5EF4-FFF2-40B4-BE49-F238E27FC236}">
                  <a16:creationId xmlns:a16="http://schemas.microsoft.com/office/drawing/2014/main" id="{E6CFAC5B-49D6-FBF9-EB06-E73A73706D5E}"/>
                </a:ext>
              </a:extLst>
            </p:cNvPr>
            <p:cNvSpPr>
              <a:spLocks noChangeAspect="1"/>
            </p:cNvSpPr>
            <p:nvPr/>
          </p:nvSpPr>
          <p:spPr>
            <a:xfrm rot="7176856">
              <a:off x="9061540" y="2484534"/>
              <a:ext cx="1286028" cy="1284098"/>
            </a:xfrm>
            <a:custGeom>
              <a:avLst/>
              <a:gdLst>
                <a:gd name="connsiteX0" fmla="*/ 1303020 w 2606040"/>
                <a:gd name="connsiteY0" fmla="*/ 0 h 2606040"/>
                <a:gd name="connsiteX1" fmla="*/ 2606040 w 2606040"/>
                <a:gd name="connsiteY1" fmla="*/ 1303020 h 2606040"/>
                <a:gd name="connsiteX2" fmla="*/ 1303020 w 2606040"/>
                <a:gd name="connsiteY2" fmla="*/ 2606040 h 2606040"/>
                <a:gd name="connsiteX3" fmla="*/ 1288656 w 2606040"/>
                <a:gd name="connsiteY3" fmla="*/ 2605315 h 2606040"/>
                <a:gd name="connsiteX4" fmla="*/ 1240505 w 2606040"/>
                <a:gd name="connsiteY4" fmla="*/ 2526056 h 2606040"/>
                <a:gd name="connsiteX5" fmla="*/ 293246 w 2606040"/>
                <a:gd name="connsiteY5" fmla="*/ 1958295 h 2606040"/>
                <a:gd name="connsiteX6" fmla="*/ 174385 w 2606040"/>
                <a:gd name="connsiteY6" fmla="*/ 1952293 h 2606040"/>
                <a:gd name="connsiteX7" fmla="*/ 157268 w 2606040"/>
                <a:gd name="connsiteY7" fmla="*/ 1924117 h 2606040"/>
                <a:gd name="connsiteX8" fmla="*/ 0 w 2606040"/>
                <a:gd name="connsiteY8" fmla="*/ 1303020 h 2606040"/>
                <a:gd name="connsiteX9" fmla="*/ 1303020 w 2606040"/>
                <a:gd name="connsiteY9" fmla="*/ 0 h 260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06040" h="2606040">
                  <a:moveTo>
                    <a:pt x="1303020" y="0"/>
                  </a:moveTo>
                  <a:cubicBezTo>
                    <a:pt x="2022658" y="0"/>
                    <a:pt x="2606040" y="583382"/>
                    <a:pt x="2606040" y="1303020"/>
                  </a:cubicBezTo>
                  <a:cubicBezTo>
                    <a:pt x="2606040" y="2022658"/>
                    <a:pt x="2022658" y="2606040"/>
                    <a:pt x="1303020" y="2606040"/>
                  </a:cubicBezTo>
                  <a:lnTo>
                    <a:pt x="1288656" y="2605315"/>
                  </a:lnTo>
                  <a:lnTo>
                    <a:pt x="1240505" y="2526056"/>
                  </a:lnTo>
                  <a:cubicBezTo>
                    <a:pt x="1029759" y="2214111"/>
                    <a:pt x="687480" y="1998331"/>
                    <a:pt x="293246" y="1958295"/>
                  </a:cubicBezTo>
                  <a:lnTo>
                    <a:pt x="174385" y="1952293"/>
                  </a:lnTo>
                  <a:lnTo>
                    <a:pt x="157268" y="1924117"/>
                  </a:lnTo>
                  <a:cubicBezTo>
                    <a:pt x="56971" y="1739488"/>
                    <a:pt x="0" y="1527907"/>
                    <a:pt x="0" y="1303020"/>
                  </a:cubicBezTo>
                  <a:cubicBezTo>
                    <a:pt x="0" y="583382"/>
                    <a:pt x="583382" y="0"/>
                    <a:pt x="130302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noAutofit/>
            </a:bodyPr>
            <a:lstStyle/>
            <a:p>
              <a:pPr algn="l"/>
              <a:endParaRPr lang="en-US" sz="1100" dirty="0"/>
            </a:p>
          </p:txBody>
        </p:sp>
        <p:sp>
          <p:nvSpPr>
            <p:cNvPr id="9" name="TextBox 8">
              <a:extLst>
                <a:ext uri="{FF2B5EF4-FFF2-40B4-BE49-F238E27FC236}">
                  <a16:creationId xmlns:a16="http://schemas.microsoft.com/office/drawing/2014/main" id="{29D6AFB5-0AAC-1947-9A11-F8EFD4A78A8A}"/>
                </a:ext>
              </a:extLst>
            </p:cNvPr>
            <p:cNvSpPr txBox="1"/>
            <p:nvPr/>
          </p:nvSpPr>
          <p:spPr>
            <a:xfrm>
              <a:off x="9303323" y="3143799"/>
              <a:ext cx="811010" cy="307777"/>
            </a:xfrm>
            <a:prstGeom prst="rect">
              <a:avLst/>
            </a:prstGeom>
            <a:noFill/>
          </p:spPr>
          <p:txBody>
            <a:bodyPr wrap="square">
              <a:spAutoFit/>
            </a:bodyPr>
            <a:lstStyle/>
            <a:p>
              <a:pPr lvl="0" algn="ctr">
                <a:lnSpc>
                  <a:spcPct val="100000"/>
                </a:lnSpc>
                <a:spcAft>
                  <a:spcPts val="300"/>
                </a:spcAft>
                <a:defRPr/>
              </a:pPr>
              <a:r>
                <a:rPr lang="en-US" sz="1400" b="1" dirty="0">
                  <a:solidFill>
                    <a:schemeClr val="bg1"/>
                  </a:solidFill>
                </a:rPr>
                <a:t>Audit</a:t>
              </a:r>
              <a:endParaRPr lang="da-DK" sz="1200" dirty="0">
                <a:solidFill>
                  <a:schemeClr val="bg1"/>
                </a:solidFill>
              </a:endParaRPr>
            </a:p>
          </p:txBody>
        </p:sp>
        <p:sp>
          <p:nvSpPr>
            <p:cNvPr id="10" name="TextBox 9">
              <a:extLst>
                <a:ext uri="{FF2B5EF4-FFF2-40B4-BE49-F238E27FC236}">
                  <a16:creationId xmlns:a16="http://schemas.microsoft.com/office/drawing/2014/main" id="{10A4883D-771E-AC14-7E87-C76FC0167C2C}"/>
                </a:ext>
              </a:extLst>
            </p:cNvPr>
            <p:cNvSpPr txBox="1"/>
            <p:nvPr/>
          </p:nvSpPr>
          <p:spPr>
            <a:xfrm>
              <a:off x="7970167" y="3139526"/>
              <a:ext cx="1038591" cy="307777"/>
            </a:xfrm>
            <a:prstGeom prst="rect">
              <a:avLst/>
            </a:prstGeom>
            <a:noFill/>
          </p:spPr>
          <p:txBody>
            <a:bodyPr wrap="square">
              <a:spAutoFit/>
            </a:bodyPr>
            <a:lstStyle/>
            <a:p>
              <a:pPr lvl="0" algn="ctr">
                <a:lnSpc>
                  <a:spcPct val="100000"/>
                </a:lnSpc>
                <a:spcAft>
                  <a:spcPts val="300"/>
                </a:spcAft>
                <a:defRPr/>
              </a:pPr>
              <a:r>
                <a:rPr lang="en-US" sz="1400" b="1" dirty="0">
                  <a:solidFill>
                    <a:schemeClr val="bg1"/>
                  </a:solidFill>
                </a:rPr>
                <a:t>Metadata</a:t>
              </a:r>
              <a:endParaRPr lang="da-DK" sz="1200" dirty="0">
                <a:solidFill>
                  <a:schemeClr val="bg1"/>
                </a:solidFill>
              </a:endParaRPr>
            </a:p>
          </p:txBody>
        </p:sp>
        <p:sp>
          <p:nvSpPr>
            <p:cNvPr id="11" name="TextBox 10">
              <a:extLst>
                <a:ext uri="{FF2B5EF4-FFF2-40B4-BE49-F238E27FC236}">
                  <a16:creationId xmlns:a16="http://schemas.microsoft.com/office/drawing/2014/main" id="{35C9ECBF-DE67-BE20-C133-053C01A25B4A}"/>
                </a:ext>
              </a:extLst>
            </p:cNvPr>
            <p:cNvSpPr txBox="1"/>
            <p:nvPr/>
          </p:nvSpPr>
          <p:spPr>
            <a:xfrm>
              <a:off x="8727505" y="2103070"/>
              <a:ext cx="811010" cy="307777"/>
            </a:xfrm>
            <a:prstGeom prst="rect">
              <a:avLst/>
            </a:prstGeom>
            <a:noFill/>
          </p:spPr>
          <p:txBody>
            <a:bodyPr wrap="square" lIns="91440" tIns="45720" rIns="91440" bIns="45720" anchor="t">
              <a:spAutoFit/>
            </a:bodyPr>
            <a:lstStyle/>
            <a:p>
              <a:pPr lvl="0" algn="ctr">
                <a:lnSpc>
                  <a:spcPct val="100000"/>
                </a:lnSpc>
                <a:spcAft>
                  <a:spcPts val="300"/>
                </a:spcAft>
                <a:defRPr/>
              </a:pPr>
              <a:r>
                <a:rPr lang="en-US" sz="1400" b="1" dirty="0">
                  <a:solidFill>
                    <a:schemeClr val="bg1"/>
                  </a:solidFill>
                </a:rPr>
                <a:t>Data</a:t>
              </a:r>
              <a:endParaRPr lang="da-DK" sz="1200" dirty="0">
                <a:solidFill>
                  <a:schemeClr val="bg1"/>
                </a:solidFill>
              </a:endParaRPr>
            </a:p>
          </p:txBody>
        </p:sp>
        <p:pic>
          <p:nvPicPr>
            <p:cNvPr id="12" name="Graphic 11">
              <a:extLst>
                <a:ext uri="{FF2B5EF4-FFF2-40B4-BE49-F238E27FC236}">
                  <a16:creationId xmlns:a16="http://schemas.microsoft.com/office/drawing/2014/main" id="{5FFCC249-55D2-60B9-5C45-AAE0CC25CD0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04753" y="1699299"/>
              <a:ext cx="456514" cy="457200"/>
            </a:xfrm>
            <a:prstGeom prst="rect">
              <a:avLst/>
            </a:prstGeom>
          </p:spPr>
        </p:pic>
        <p:pic>
          <p:nvPicPr>
            <p:cNvPr id="13" name="Graphic 12">
              <a:extLst>
                <a:ext uri="{FF2B5EF4-FFF2-40B4-BE49-F238E27FC236}">
                  <a16:creationId xmlns:a16="http://schemas.microsoft.com/office/drawing/2014/main" id="{B8755852-2DE5-2BE7-33E1-972C13FD4D4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24909" y="2733773"/>
              <a:ext cx="457200" cy="457886"/>
            </a:xfrm>
            <a:prstGeom prst="rect">
              <a:avLst/>
            </a:prstGeom>
          </p:spPr>
        </p:pic>
        <p:pic>
          <p:nvPicPr>
            <p:cNvPr id="14" name="Graphic 13">
              <a:extLst>
                <a:ext uri="{FF2B5EF4-FFF2-40B4-BE49-F238E27FC236}">
                  <a16:creationId xmlns:a16="http://schemas.microsoft.com/office/drawing/2014/main" id="{BA8AA301-E3AA-DBD2-B8D9-DEDF8708D3B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478380" y="2762624"/>
              <a:ext cx="456514" cy="457200"/>
            </a:xfrm>
            <a:prstGeom prst="rect">
              <a:avLst/>
            </a:prstGeom>
          </p:spPr>
        </p:pic>
        <p:cxnSp>
          <p:nvCxnSpPr>
            <p:cNvPr id="15" name="Straight Connector 14">
              <a:extLst>
                <a:ext uri="{FF2B5EF4-FFF2-40B4-BE49-F238E27FC236}">
                  <a16:creationId xmlns:a16="http://schemas.microsoft.com/office/drawing/2014/main" id="{01D31412-480E-3C99-A44D-27313AA33EAF}"/>
                </a:ext>
              </a:extLst>
            </p:cNvPr>
            <p:cNvCxnSpPr>
              <a:cxnSpLocks/>
            </p:cNvCxnSpPr>
            <p:nvPr/>
          </p:nvCxnSpPr>
          <p:spPr>
            <a:xfrm>
              <a:off x="7304210" y="1514634"/>
              <a:ext cx="1828800" cy="0"/>
            </a:xfrm>
            <a:prstGeom prst="line">
              <a:avLst/>
            </a:prstGeom>
            <a:ln w="19050">
              <a:solidFill>
                <a:schemeClr val="accent1"/>
              </a:solidFill>
              <a:headEnd type="oval" w="lg" len="lg"/>
              <a:tailEnd w="med" len="med"/>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9A6025B-ED41-45C3-5A42-0E878ABEFF89}"/>
                </a:ext>
              </a:extLst>
            </p:cNvPr>
            <p:cNvCxnSpPr>
              <a:cxnSpLocks/>
            </p:cNvCxnSpPr>
            <p:nvPr/>
          </p:nvCxnSpPr>
          <p:spPr>
            <a:xfrm flipH="1">
              <a:off x="9706980" y="2501302"/>
              <a:ext cx="1828800" cy="0"/>
            </a:xfrm>
            <a:prstGeom prst="line">
              <a:avLst/>
            </a:prstGeom>
            <a:ln w="19050">
              <a:solidFill>
                <a:schemeClr val="accent5"/>
              </a:solidFill>
              <a:headEnd type="oval" w="lg" len="lg"/>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929FC0D-BCE0-F1E5-F0CB-EBDB07F43715}"/>
                </a:ext>
              </a:extLst>
            </p:cNvPr>
            <p:cNvCxnSpPr>
              <a:cxnSpLocks/>
            </p:cNvCxnSpPr>
            <p:nvPr/>
          </p:nvCxnSpPr>
          <p:spPr>
            <a:xfrm flipV="1">
              <a:off x="6732180" y="3749735"/>
              <a:ext cx="1828800" cy="9033"/>
            </a:xfrm>
            <a:prstGeom prst="line">
              <a:avLst/>
            </a:prstGeom>
            <a:ln w="19050">
              <a:solidFill>
                <a:schemeClr val="accent2"/>
              </a:solidFill>
              <a:headEnd type="oval" w="lg" len="lg"/>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A9D46BE5-971F-D1FF-57EE-51C6A4F4683F}"/>
                </a:ext>
              </a:extLst>
            </p:cNvPr>
            <p:cNvSpPr>
              <a:spLocks/>
            </p:cNvSpPr>
            <p:nvPr/>
          </p:nvSpPr>
          <p:spPr>
            <a:xfrm>
              <a:off x="4509230" y="1326666"/>
              <a:ext cx="3655417" cy="10623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nchorCtr="0">
              <a:noAutofit/>
            </a:bodyPr>
            <a:lstStyle/>
            <a:p>
              <a:pPr>
                <a:spcBef>
                  <a:spcPts val="600"/>
                </a:spcBef>
              </a:pPr>
              <a:r>
                <a:rPr lang="en-US" sz="1400" b="1" dirty="0">
                  <a:solidFill>
                    <a:schemeClr val="accent1"/>
                  </a:solidFill>
                </a:rPr>
                <a:t>Data</a:t>
              </a:r>
            </a:p>
            <a:p>
              <a:pPr marL="182880" indent="-182880">
                <a:spcBef>
                  <a:spcPts val="600"/>
                </a:spcBef>
                <a:buFont typeface="Arial" panose="020B0604020202020204" pitchFamily="34" charset="0"/>
                <a:buChar char="•"/>
              </a:pPr>
              <a:r>
                <a:rPr lang="en-US" sz="1400" dirty="0">
                  <a:solidFill>
                    <a:schemeClr val="tx1"/>
                  </a:solidFill>
                </a:rPr>
                <a:t>ALCOA+ principles are followed.</a:t>
              </a:r>
            </a:p>
            <a:p>
              <a:pPr marL="182880" indent="-182880">
                <a:spcBef>
                  <a:spcPts val="600"/>
                </a:spcBef>
                <a:buFont typeface="Arial" panose="020B0604020202020204" pitchFamily="34" charset="0"/>
                <a:buChar char="•"/>
              </a:pPr>
              <a:r>
                <a:rPr lang="en-US" sz="1400" dirty="0">
                  <a:solidFill>
                    <a:schemeClr val="tx1"/>
                  </a:solidFill>
                </a:rPr>
                <a:t>Process is in place to provide immediate and informative reviews of data close to time of collection.</a:t>
              </a:r>
            </a:p>
            <a:p>
              <a:pPr marL="182880" indent="-182880">
                <a:spcBef>
                  <a:spcPts val="600"/>
                </a:spcBef>
                <a:buFont typeface="Arial" panose="020B0604020202020204" pitchFamily="34" charset="0"/>
                <a:buChar char="•"/>
              </a:pPr>
              <a:r>
                <a:rPr lang="en-US" sz="1400" dirty="0">
                  <a:solidFill>
                    <a:schemeClr val="tx1"/>
                  </a:solidFill>
                </a:rPr>
                <a:t>Medical and Statistical Review of data to assure data collected is logical for use in submission.</a:t>
              </a:r>
            </a:p>
          </p:txBody>
        </p:sp>
        <p:sp>
          <p:nvSpPr>
            <p:cNvPr id="19" name="Rectangle 18">
              <a:extLst>
                <a:ext uri="{FF2B5EF4-FFF2-40B4-BE49-F238E27FC236}">
                  <a16:creationId xmlns:a16="http://schemas.microsoft.com/office/drawing/2014/main" id="{59F40A60-BCEF-CEDA-DDEA-293EE4E8F2DF}"/>
                </a:ext>
              </a:extLst>
            </p:cNvPr>
            <p:cNvSpPr>
              <a:spLocks/>
            </p:cNvSpPr>
            <p:nvPr/>
          </p:nvSpPr>
          <p:spPr>
            <a:xfrm>
              <a:off x="6170139" y="3837130"/>
              <a:ext cx="4499703" cy="761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nchorCtr="0">
              <a:noAutofit/>
            </a:bodyPr>
            <a:lstStyle/>
            <a:p>
              <a:pPr>
                <a:spcBef>
                  <a:spcPts val="600"/>
                </a:spcBef>
              </a:pPr>
              <a:r>
                <a:rPr lang="en-US" sz="1400" b="1" dirty="0">
                  <a:solidFill>
                    <a:schemeClr val="accent2"/>
                  </a:solidFill>
                </a:rPr>
                <a:t>Metadata</a:t>
              </a:r>
            </a:p>
            <a:p>
              <a:pPr marL="182880" indent="-182880">
                <a:spcBef>
                  <a:spcPts val="600"/>
                </a:spcBef>
                <a:buFont typeface="Arial" panose="020B0604020202020204" pitchFamily="34" charset="0"/>
                <a:buChar char="•"/>
              </a:pPr>
              <a:r>
                <a:rPr lang="en-US" sz="1400" dirty="0">
                  <a:solidFill>
                    <a:schemeClr val="tx1"/>
                  </a:solidFill>
                </a:rPr>
                <a:t>Accurate – That all data collected has an associated metadata description. </a:t>
              </a:r>
            </a:p>
            <a:p>
              <a:pPr marL="182880" indent="-182880">
                <a:spcBef>
                  <a:spcPts val="600"/>
                </a:spcBef>
                <a:buFont typeface="Arial" panose="020B0604020202020204" pitchFamily="34" charset="0"/>
                <a:buChar char="•"/>
              </a:pPr>
              <a:r>
                <a:rPr lang="en-US" sz="1400" dirty="0">
                  <a:solidFill>
                    <a:schemeClr val="tx1"/>
                  </a:solidFill>
                </a:rPr>
                <a:t>Complete – That all potential data for collection is described in metadata and not just what was collected.</a:t>
              </a:r>
            </a:p>
            <a:p>
              <a:pPr marL="182880" indent="-182880">
                <a:spcBef>
                  <a:spcPts val="600"/>
                </a:spcBef>
                <a:buFont typeface="Arial" panose="020B0604020202020204" pitchFamily="34" charset="0"/>
                <a:buChar char="•"/>
              </a:pPr>
              <a:endParaRPr lang="en-US" sz="1400" dirty="0">
                <a:solidFill>
                  <a:schemeClr val="tx1"/>
                </a:solidFill>
              </a:endParaRPr>
            </a:p>
          </p:txBody>
        </p:sp>
        <p:sp>
          <p:nvSpPr>
            <p:cNvPr id="20" name="Rectangle 19">
              <a:extLst>
                <a:ext uri="{FF2B5EF4-FFF2-40B4-BE49-F238E27FC236}">
                  <a16:creationId xmlns:a16="http://schemas.microsoft.com/office/drawing/2014/main" id="{8BF9E47F-D044-F214-9440-99ED14D77B69}"/>
                </a:ext>
              </a:extLst>
            </p:cNvPr>
            <p:cNvSpPr>
              <a:spLocks/>
            </p:cNvSpPr>
            <p:nvPr/>
          </p:nvSpPr>
          <p:spPr>
            <a:xfrm>
              <a:off x="10930965" y="2611232"/>
              <a:ext cx="3500348" cy="7809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nchorCtr="0">
              <a:noAutofit/>
            </a:bodyPr>
            <a:lstStyle/>
            <a:p>
              <a:pPr>
                <a:spcBef>
                  <a:spcPts val="600"/>
                </a:spcBef>
              </a:pPr>
              <a:r>
                <a:rPr lang="en-US" sz="1400" b="1" dirty="0">
                  <a:solidFill>
                    <a:schemeClr val="accent5"/>
                  </a:solidFill>
                </a:rPr>
                <a:t>Audit Trails</a:t>
              </a:r>
            </a:p>
            <a:p>
              <a:pPr marL="182880" indent="-182880">
                <a:spcBef>
                  <a:spcPts val="600"/>
                </a:spcBef>
                <a:buFont typeface="Arial" panose="020B0604020202020204" pitchFamily="34" charset="0"/>
                <a:buChar char="•"/>
              </a:pPr>
              <a:r>
                <a:rPr lang="en-US" sz="1400" dirty="0">
                  <a:solidFill>
                    <a:schemeClr val="tx1"/>
                  </a:solidFill>
                </a:rPr>
                <a:t>Who, What, Where, When</a:t>
              </a:r>
            </a:p>
            <a:p>
              <a:pPr marL="182880" indent="-182880">
                <a:spcBef>
                  <a:spcPts val="600"/>
                </a:spcBef>
                <a:buFont typeface="Arial" panose="020B0604020202020204" pitchFamily="34" charset="0"/>
                <a:buChar char="•"/>
              </a:pPr>
              <a:r>
                <a:rPr lang="en-US" sz="1400" dirty="0">
                  <a:solidFill>
                    <a:schemeClr val="tx1"/>
                  </a:solidFill>
                </a:rPr>
                <a:t>Represent both Data and Metadata changes.</a:t>
              </a:r>
            </a:p>
            <a:p>
              <a:pPr marL="182880" indent="-182880">
                <a:spcBef>
                  <a:spcPts val="600"/>
                </a:spcBef>
                <a:buFont typeface="Arial" panose="020B0604020202020204" pitchFamily="34" charset="0"/>
                <a:buChar char="•"/>
              </a:pPr>
              <a:r>
                <a:rPr lang="en-US" sz="1400" dirty="0">
                  <a:solidFill>
                    <a:schemeClr val="tx1"/>
                  </a:solidFill>
                </a:rPr>
                <a:t>Traceability to the specific change made, including original values.</a:t>
              </a:r>
            </a:p>
          </p:txBody>
        </p:sp>
      </p:grpSp>
      <p:sp>
        <p:nvSpPr>
          <p:cNvPr id="22" name="TextBox 21">
            <a:extLst>
              <a:ext uri="{FF2B5EF4-FFF2-40B4-BE49-F238E27FC236}">
                <a16:creationId xmlns:a16="http://schemas.microsoft.com/office/drawing/2014/main" id="{474CA24E-6C81-A580-86DC-333ED5E99F24}"/>
              </a:ext>
            </a:extLst>
          </p:cNvPr>
          <p:cNvSpPr txBox="1"/>
          <p:nvPr/>
        </p:nvSpPr>
        <p:spPr>
          <a:xfrm>
            <a:off x="7582275" y="5237069"/>
            <a:ext cx="4823012" cy="646331"/>
          </a:xfrm>
          <a:prstGeom prst="rect">
            <a:avLst/>
          </a:prstGeom>
          <a:noFill/>
        </p:spPr>
        <p:txBody>
          <a:bodyPr wrap="square" lIns="0" tIns="0" rIns="0" bIns="0" rtlCol="0">
            <a:spAutoFit/>
          </a:bodyPr>
          <a:lstStyle/>
          <a:p>
            <a:pPr algn="l"/>
            <a:r>
              <a:rPr lang="en-US" sz="1400" i="1" dirty="0"/>
              <a:t>With the inclusion of metadata in reviews, the focus should assure that the metadata being collected is treated with the same safeguards as the data itself.</a:t>
            </a:r>
          </a:p>
        </p:txBody>
      </p:sp>
    </p:spTree>
    <p:extLst>
      <p:ext uri="{BB962C8B-B14F-4D97-AF65-F5344CB8AC3E}">
        <p14:creationId xmlns:p14="http://schemas.microsoft.com/office/powerpoint/2010/main" val="2037496795"/>
      </p:ext>
    </p:extLst>
  </p:cSld>
  <p:clrMapOvr>
    <a:masterClrMapping/>
  </p:clrMapOvr>
</p:sld>
</file>

<file path=ppt/theme/theme1.xml><?xml version="1.0" encoding="utf-8"?>
<a:theme xmlns:a="http://schemas.openxmlformats.org/drawingml/2006/main" name="1_Transcelerate theme">
  <a:themeElements>
    <a:clrScheme name="Transcelerate 6">
      <a:dk1>
        <a:srgbClr val="575757"/>
      </a:dk1>
      <a:lt1>
        <a:srgbClr val="FFFFFF"/>
      </a:lt1>
      <a:dk2>
        <a:srgbClr val="145E99"/>
      </a:dk2>
      <a:lt2>
        <a:srgbClr val="E7E6E6"/>
      </a:lt2>
      <a:accent1>
        <a:srgbClr val="00AEEF"/>
      </a:accent1>
      <a:accent2>
        <a:srgbClr val="F35F1A"/>
      </a:accent2>
      <a:accent3>
        <a:srgbClr val="FAB324"/>
      </a:accent3>
      <a:accent4>
        <a:srgbClr val="FA8E23"/>
      </a:accent4>
      <a:accent5>
        <a:srgbClr val="BD3870"/>
      </a:accent5>
      <a:accent6>
        <a:srgbClr val="DF9041"/>
      </a:accent6>
      <a:hlink>
        <a:srgbClr val="BB4D38"/>
      </a:hlink>
      <a:folHlink>
        <a:srgbClr val="BB4D38"/>
      </a:folHlink>
    </a:clrScheme>
    <a:fontScheme name="Test">
      <a:majorFont>
        <a:latin typeface="Century Gothic Bold"/>
        <a:ea typeface=""/>
        <a:cs typeface=""/>
      </a:majorFont>
      <a:minorFont>
        <a:latin typeface="Century Gothic Regular"/>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f6e07cd-bccb-4877-8b69-79a3857c1445">
      <Terms xmlns="http://schemas.microsoft.com/office/infopath/2007/PartnerControls"/>
    </lcf76f155ced4ddcb4097134ff3c332f>
    <TaxCatchAll xmlns="1e6ce477-9493-4a39-9848-d11bef8e2276"/>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4F526A13243194FA8F09A03F0583CCB" ma:contentTypeVersion="51" ma:contentTypeDescription="Create a new document." ma:contentTypeScope="" ma:versionID="b7824a4099b7bcce69f1e0ad95550153">
  <xsd:schema xmlns:xsd="http://www.w3.org/2001/XMLSchema" xmlns:xs="http://www.w3.org/2001/XMLSchema" xmlns:p="http://schemas.microsoft.com/office/2006/metadata/properties" xmlns:ns2="1e6ce477-9493-4a39-9848-d11bef8e2276" xmlns:ns3="1f6e07cd-bccb-4877-8b69-79a3857c1445" targetNamespace="http://schemas.microsoft.com/office/2006/metadata/properties" ma:root="true" ma:fieldsID="fc253ea7d899659fa823aabc1696eeb6" ns2:_="" ns3:_="">
    <xsd:import namespace="1e6ce477-9493-4a39-9848-d11bef8e2276"/>
    <xsd:import namespace="1f6e07cd-bccb-4877-8b69-79a3857c1445"/>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bjectDetectorVersions" minOccurs="0"/>
                <xsd:element ref="ns3:MediaLengthInSeconds" minOccurs="0"/>
                <xsd:element ref="ns3:lcf76f155ced4ddcb4097134ff3c332f" minOccurs="0"/>
                <xsd:element ref="ns2:TaxCatchAll" minOccurs="0"/>
                <xsd:element ref="ns3:MediaServiceOCR"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6ce477-9493-4a39-9848-d11bef8e227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23" nillable="true" ma:displayName="Taxonomy Catch All Column" ma:hidden="true" ma:list="{be0793bb-0728-4a2d-8136-ce73b07e7b1b}" ma:internalName="TaxCatchAll" ma:showField="CatchAllData" ma:web="1e6ce477-9493-4a39-9848-d11bef8e227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f6e07cd-bccb-4877-8b69-79a3857c144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5db1aa9-94f2-4e66-8194-7ffc0092fda7" ma:termSetId="09814cd3-568e-fe90-9814-8d621ff8fb84" ma:anchorId="fba54fb3-c3e1-fe81-a776-ca4b69148c4d" ma:open="true" ma:isKeyword="false">
      <xsd:complexType>
        <xsd:sequence>
          <xsd:element ref="pc:Terms" minOccurs="0" maxOccurs="1"/>
        </xsd:sequence>
      </xsd:complexType>
    </xsd:element>
    <xsd:element name="MediaServiceOCR" ma:index="24" nillable="true" ma:displayName="Extracted Text" ma:internalName="MediaServiceOCR" ma:readOnly="true">
      <xsd:simpleType>
        <xsd:restriction base="dms:Note">
          <xsd:maxLength value="255"/>
        </xsd:restriction>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E4D64A1-CA28-4EAF-9EBC-57E0560B570C}">
  <ds:schemaRefs>
    <ds:schemaRef ds:uri="http://schemas.microsoft.com/office/2006/metadata/properties"/>
    <ds:schemaRef ds:uri="http://purl.org/dc/dcmitype/"/>
    <ds:schemaRef ds:uri="1f6e07cd-bccb-4877-8b69-79a3857c1445"/>
    <ds:schemaRef ds:uri="1e6ce477-9493-4a39-9848-d11bef8e2276"/>
    <ds:schemaRef ds:uri="http://schemas.microsoft.com/office/2006/documentManagement/types"/>
    <ds:schemaRef ds:uri="http://www.w3.org/XML/1998/namespace"/>
    <ds:schemaRef ds:uri="http://purl.org/dc/terms/"/>
    <ds:schemaRef ds:uri="http://purl.org/dc/elements/1.1/"/>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5251BD9D-560E-4694-9F85-56DC21555B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6ce477-9493-4a39-9848-d11bef8e2276"/>
    <ds:schemaRef ds:uri="1f6e07cd-bccb-4877-8b69-79a3857c14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7EE72D8-D340-4ECB-9247-2FBDE338097B}">
  <ds:schemaRefs>
    <ds:schemaRef ds:uri="http://schemas.microsoft.com/sharepoint/events"/>
  </ds:schemaRefs>
</ds:datastoreItem>
</file>

<file path=customXml/itemProps4.xml><?xml version="1.0" encoding="utf-8"?>
<ds:datastoreItem xmlns:ds="http://schemas.openxmlformats.org/officeDocument/2006/customXml" ds:itemID="{D141238B-E63D-4DCE-9C86-1A1ADDD6AD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1462</TotalTime>
  <Words>3016</Words>
  <Application>Microsoft Macintosh PowerPoint</Application>
  <PresentationFormat>Widescreen</PresentationFormat>
  <Paragraphs>192</Paragraphs>
  <Slides>17</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Aptos</vt:lpstr>
      <vt:lpstr>Arial</vt:lpstr>
      <vt:lpstr>Calibri</vt:lpstr>
      <vt:lpstr>Calibri Light</vt:lpstr>
      <vt:lpstr>Century Gothic</vt:lpstr>
      <vt:lpstr>Century Gothic Bold</vt:lpstr>
      <vt:lpstr>Century Gothic Regular</vt:lpstr>
      <vt:lpstr>System Font Regular</vt:lpstr>
      <vt:lpstr>Times New Roman</vt:lpstr>
      <vt:lpstr>1_Transcelerate theme</vt:lpstr>
      <vt:lpstr>Data Life Cycle Framework</vt:lpstr>
      <vt:lpstr>Introduction </vt:lpstr>
      <vt:lpstr>How to Navigate this Tool</vt:lpstr>
      <vt:lpstr>Data Capture (ICH E6(R3): Section 4.2.1)</vt:lpstr>
      <vt:lpstr>Data Capture (ICH E6(R3): Section 4.2.1)</vt:lpstr>
      <vt:lpstr>Relevant Metadata (ICH E6(R3): Section 4.2.2)</vt:lpstr>
      <vt:lpstr>Relevant Metadata (ICH E6(R3): Section 4.2.2)</vt:lpstr>
      <vt:lpstr>Review of Data &amp; Metadata (ICH E6(R3): Section 4.2.3)</vt:lpstr>
      <vt:lpstr>Review of Data &amp; Metadata (ICH E6(R3): Section 4.2.3)</vt:lpstr>
      <vt:lpstr>Data Corrections ICH E6(R3): Section 4.2.4</vt:lpstr>
      <vt:lpstr>Transfer, Exchange &amp; Migration (ICH E6(R3): Section 4.2.5)</vt:lpstr>
      <vt:lpstr>Transfer, Exchange &amp; Migration (ICH E6(R3): Section 4.2.5)</vt:lpstr>
      <vt:lpstr>Finalization of Data Sets Prior to Analysis (ICH E6(R3): Section 4.2.6)</vt:lpstr>
      <vt:lpstr>Finalization of Data Sets Prior to Analysis (ICH E6(R3): Section 4.2.6)</vt:lpstr>
      <vt:lpstr>Data Deletion, Retention and Access, and Destruction</vt:lpstr>
      <vt:lpstr>Glossary of Terms</vt:lpstr>
      <vt:lpstr>Glossary of Terms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Anina Adelfio</cp:lastModifiedBy>
  <cp:revision>32</cp:revision>
  <dcterms:created xsi:type="dcterms:W3CDTF">1900-01-01T05:00:00Z</dcterms:created>
  <dcterms:modified xsi:type="dcterms:W3CDTF">2025-06-25T19:49:21Z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81acc0d-dcc4-4dc9-a2c5-be70b05a2fe6_Enabled">
    <vt:lpwstr>true</vt:lpwstr>
  </property>
  <property fmtid="{D5CDD505-2E9C-101B-9397-08002B2CF9AE}" pid="3" name="MSIP_Label_e81acc0d-dcc4-4dc9-a2c5-be70b05a2fe6_SetDate">
    <vt:lpwstr>2024-08-10T17:24:33Z</vt:lpwstr>
  </property>
  <property fmtid="{D5CDD505-2E9C-101B-9397-08002B2CF9AE}" pid="4" name="MSIP_Label_e81acc0d-dcc4-4dc9-a2c5-be70b05a2fe6_Method">
    <vt:lpwstr>Privileged</vt:lpwstr>
  </property>
  <property fmtid="{D5CDD505-2E9C-101B-9397-08002B2CF9AE}" pid="5" name="MSIP_Label_e81acc0d-dcc4-4dc9-a2c5-be70b05a2fe6_Name">
    <vt:lpwstr>e81acc0d-dcc4-4dc9-a2c5-be70b05a2fe6</vt:lpwstr>
  </property>
  <property fmtid="{D5CDD505-2E9C-101B-9397-08002B2CF9AE}" pid="6" name="MSIP_Label_e81acc0d-dcc4-4dc9-a2c5-be70b05a2fe6_SiteId">
    <vt:lpwstr>a00de4ec-48a8-43a6-be74-e31274e2060d</vt:lpwstr>
  </property>
  <property fmtid="{D5CDD505-2E9C-101B-9397-08002B2CF9AE}" pid="7" name="MSIP_Label_e81acc0d-dcc4-4dc9-a2c5-be70b05a2fe6_ActionId">
    <vt:lpwstr>a845e873-4f61-44cd-98e8-fd88d9d5809b</vt:lpwstr>
  </property>
  <property fmtid="{D5CDD505-2E9C-101B-9397-08002B2CF9AE}" pid="8" name="MSIP_Label_e81acc0d-dcc4-4dc9-a2c5-be70b05a2fe6_ContentBits">
    <vt:lpwstr>0</vt:lpwstr>
  </property>
  <property fmtid="{D5CDD505-2E9C-101B-9397-08002B2CF9AE}" pid="9" name="ContentTypeId">
    <vt:lpwstr>0x010100C4F526A13243194FA8F09A03F0583CCB</vt:lpwstr>
  </property>
  <property fmtid="{D5CDD505-2E9C-101B-9397-08002B2CF9AE}" pid="10" name="_dlc_DocIdItemGuid">
    <vt:lpwstr>9649f271-f0e0-401b-94c8-8810caaaceed</vt:lpwstr>
  </property>
  <property fmtid="{D5CDD505-2E9C-101B-9397-08002B2CF9AE}" pid="11" name="MediaServiceImageTags">
    <vt:lpwstr/>
  </property>
</Properties>
</file>